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338" r:id="rId4"/>
    <p:sldId id="281" r:id="rId5"/>
    <p:sldId id="282" r:id="rId6"/>
    <p:sldId id="329" r:id="rId7"/>
    <p:sldId id="284" r:id="rId8"/>
    <p:sldId id="285" r:id="rId9"/>
    <p:sldId id="286" r:id="rId10"/>
    <p:sldId id="291" r:id="rId11"/>
    <p:sldId id="287" r:id="rId12"/>
    <p:sldId id="292" r:id="rId13"/>
    <p:sldId id="288" r:id="rId14"/>
    <p:sldId id="290" r:id="rId15"/>
    <p:sldId id="289" r:id="rId16"/>
    <p:sldId id="299" r:id="rId17"/>
    <p:sldId id="283" r:id="rId18"/>
    <p:sldId id="293" r:id="rId19"/>
    <p:sldId id="301" r:id="rId20"/>
    <p:sldId id="294" r:id="rId21"/>
    <p:sldId id="295" r:id="rId22"/>
    <p:sldId id="296" r:id="rId23"/>
    <p:sldId id="297" r:id="rId24"/>
    <p:sldId id="298" r:id="rId25"/>
    <p:sldId id="300" r:id="rId26"/>
    <p:sldId id="302" r:id="rId27"/>
    <p:sldId id="303" r:id="rId28"/>
    <p:sldId id="304" r:id="rId29"/>
    <p:sldId id="305" r:id="rId30"/>
    <p:sldId id="306" r:id="rId31"/>
    <p:sldId id="340" r:id="rId32"/>
    <p:sldId id="311" r:id="rId33"/>
    <p:sldId id="312" r:id="rId34"/>
    <p:sldId id="315" r:id="rId35"/>
    <p:sldId id="307" r:id="rId36"/>
    <p:sldId id="313" r:id="rId37"/>
    <p:sldId id="317" r:id="rId38"/>
    <p:sldId id="309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7" r:id="rId47"/>
    <p:sldId id="271" r:id="rId48"/>
    <p:sldId id="331" r:id="rId49"/>
    <p:sldId id="330" r:id="rId50"/>
    <p:sldId id="274" r:id="rId51"/>
    <p:sldId id="337" r:id="rId52"/>
    <p:sldId id="336" r:id="rId53"/>
    <p:sldId id="27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A527D-AF35-47FE-9BA7-D738BD87C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36A47-6386-48FC-B472-FBC265EC5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056A5-F150-4863-9C28-FD4276E7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A3910-FC82-4B1D-A7C3-D84C5B14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715CA-1ED8-4AB3-812D-A22DA4E9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9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10801-CAD1-4599-B81B-CE06BC3E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D637AC-8410-463A-A7AD-3DA700E02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5C038-3E76-4D4A-AEFE-324AE852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9110D-E2E6-4BFD-B196-E41CFC72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C7DF9-4036-4380-9937-0EAA7632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32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C0715-A581-455B-AC1F-056943DCC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21B88-6809-403C-A62A-797E10F0D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B90AD-9BFD-4271-B672-7AE8A9E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FD832-BE11-413D-A52C-424A13BE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E9B2F-A9ED-4418-B71A-E49894EB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7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8BA3F-1A08-4AFC-87C2-680831FE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B8532-B95C-479D-97D0-DFCD3D97A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577AB-E1B9-46E9-B663-4F0FA190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EDE32-9EDA-4E59-8D37-486CB5F4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BB3B1-8847-4D81-B312-CDC6F099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F3C8B-A32B-436D-932C-5F6C8233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C184F-0F50-4A8E-A6D7-2531DA41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4A9B1-569E-420E-8479-DD59579C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FF6C1-9BFB-40DB-9585-69B970A4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592F6-1A80-4E0C-82A9-A0D85816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1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05AAF-89ED-4B36-947C-DDAF9EB6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151E7-42C0-4782-A96E-702B10BFF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88F9E3-C9BF-4B6C-9B28-5616C48AD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DA6067-BBBC-4FE8-876F-20DC9034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755AC-A7F7-47E7-AB90-8690CE89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8149DB-8B03-4819-89CC-3579EE11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3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A35B9-7404-4B04-819B-A8029836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647DD-B9D7-4224-9397-58E0ABCC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4BDE9-DA74-43F6-BB6D-D3FEB58F4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5D36A-0FF7-4B15-ADF6-29EEC7F77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EC7A98-F4F7-4A64-8993-475088EEF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A4AD1E-3B8E-48E4-AA48-C07B06B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BD247A-104E-4177-A0CE-ED1F3D48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DA8F04-88A7-4DB6-927E-9B93B31D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7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9FCAE-A101-4AB5-8DAB-A641B859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5AA1EE-37B5-4E16-A4AB-14830854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2E5016-6BCB-4891-9263-C56D400F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99DDA2-39A5-4249-B135-3EC114B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7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6FB378-12AA-4790-B455-01112233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1B6F33-2045-4990-B525-D3B96B3D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3ED89-2C46-4F6F-AFEB-97E73AA8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8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6ADC-C5CE-407E-A4FE-C972F3C6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68335-214C-4403-92C7-295866EE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13788A-742B-4F01-8D80-8B028D011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FE101-365E-40A4-9153-0CEDF647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D0C1F-CBBC-4403-9E2A-CFF4D815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292A0-B698-4548-AE29-4DE87A9E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4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443AC-F1C6-4C09-92AE-8247067E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86244A-295E-40B3-A220-2AEA39FE9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AC2372-DCEC-4823-869A-C3D123203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56EC4-ACAF-4092-B067-37C1BF8D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DC602D-BFDC-43FB-ADA2-ADF15A90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797B3-19D2-4D4D-8076-FB33FDB0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7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F3150D-ECCD-4233-88A0-BD64DC7F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0321F7-DFD6-4D94-821B-3F257F26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142D1-846D-41A5-9CB9-0A9ADDFA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40B2-D8FA-4A44-B6AB-963926874589}" type="datetimeFigureOut">
              <a:rPr lang="ko-KR" altLang="en-US" smtClean="0"/>
              <a:t>2018-01-27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8E1F0-4B15-4952-9CCE-70797EB5C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3EE9-0052-4D8F-9FCA-39F4FA0B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6B4D4-393A-4798-85F7-5917F988F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ondongkim/azure-batch-ai-ho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oondongkim@gmail.com" TargetMode="External"/><Relationship Id="rId2" Type="http://schemas.openxmlformats.org/officeDocument/2006/relationships/hyperlink" Target="http://hoondongkim.blogspot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facebook.com/kim.hoondon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ko-kr/services/batch-ai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ED814-7FF1-4485-926A-9B572F18F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Azure Batch AI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9B5E86-1F7F-4B04-A291-A840E7B08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sz="3500" dirty="0"/>
              <a:t>Multi Host, Multi GPU</a:t>
            </a:r>
            <a:r>
              <a:rPr lang="ko-KR" altLang="en-US" sz="3500" dirty="0"/>
              <a:t> </a:t>
            </a:r>
            <a:r>
              <a:rPr lang="en-US" altLang="ko-KR" sz="3500" dirty="0"/>
              <a:t>Deep Learning PaaS HOL</a:t>
            </a:r>
          </a:p>
          <a:p>
            <a:r>
              <a:rPr lang="en-US" altLang="ko-KR" dirty="0"/>
              <a:t>(with </a:t>
            </a:r>
            <a:r>
              <a:rPr lang="en-US" altLang="ko-KR" dirty="0" err="1"/>
              <a:t>Tensorflow</a:t>
            </a:r>
            <a:r>
              <a:rPr lang="en-US" altLang="ko-KR" dirty="0"/>
              <a:t>, CNTK, </a:t>
            </a:r>
            <a:r>
              <a:rPr lang="en-US" altLang="ko-KR" dirty="0" err="1"/>
              <a:t>Keras</a:t>
            </a:r>
            <a:r>
              <a:rPr lang="en-US" altLang="ko-KR" dirty="0"/>
              <a:t>, </a:t>
            </a:r>
            <a:r>
              <a:rPr lang="en-US" altLang="ko-KR" dirty="0" err="1"/>
              <a:t>Horovod</a:t>
            </a:r>
            <a:r>
              <a:rPr lang="en-US" altLang="ko-KR" dirty="0"/>
              <a:t>, etc)</a:t>
            </a:r>
          </a:p>
          <a:p>
            <a:endParaRPr lang="en-US" altLang="ko-KR" dirty="0"/>
          </a:p>
          <a:p>
            <a:r>
              <a:rPr lang="en-US" altLang="ko-KR" dirty="0"/>
              <a:t>2018.1.27</a:t>
            </a:r>
          </a:p>
          <a:p>
            <a:r>
              <a:rPr lang="ko-KR" altLang="en-US" dirty="0"/>
              <a:t>김훈동</a:t>
            </a:r>
          </a:p>
        </p:txBody>
      </p:sp>
    </p:spTree>
    <p:extLst>
      <p:ext uri="{BB962C8B-B14F-4D97-AF65-F5344CB8AC3E}">
        <p14:creationId xmlns:p14="http://schemas.microsoft.com/office/powerpoint/2010/main" val="378389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8E926-4E03-4FB6-AC7D-24724703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여개 중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Depth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br>
              <a:rPr lang="en-US" altLang="ko-KR" dirty="0"/>
            </a:br>
            <a:r>
              <a:rPr lang="en-US" altLang="ko-KR" dirty="0"/>
              <a:t>(Intent Classifier </a:t>
            </a:r>
            <a:r>
              <a:rPr lang="ko-KR" altLang="en-US" dirty="0"/>
              <a:t>정확도</a:t>
            </a:r>
            <a:r>
              <a:rPr lang="en-US" altLang="ko-KR" dirty="0"/>
              <a:t>)</a:t>
            </a:r>
            <a:r>
              <a:rPr lang="ko-KR" altLang="en-US" dirty="0"/>
              <a:t> 예시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8DB7E3-E1B9-4799-B603-6502C6ED049B}"/>
              </a:ext>
            </a:extLst>
          </p:cNvPr>
          <p:cNvSpPr txBox="1">
            <a:spLocks/>
          </p:cNvSpPr>
          <p:nvPr/>
        </p:nvSpPr>
        <p:spPr>
          <a:xfrm>
            <a:off x="1853268" y="2715294"/>
            <a:ext cx="8297411" cy="30399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CNN </a:t>
            </a:r>
            <a:r>
              <a:rPr lang="en-US" altLang="ko-KR" sz="1400" dirty="0"/>
              <a:t>(Batch</a:t>
            </a:r>
            <a:r>
              <a:rPr lang="ko-KR" altLang="en-US" sz="1400" dirty="0"/>
              <a:t> </a:t>
            </a:r>
            <a:r>
              <a:rPr lang="en-US" altLang="ko-KR" sz="1400" dirty="0"/>
              <a:t>Normalize + Augmentation)</a:t>
            </a:r>
            <a:r>
              <a:rPr lang="ko-KR" altLang="en-US" sz="1400" dirty="0"/>
              <a:t> </a:t>
            </a:r>
            <a:endParaRPr lang="en-US" altLang="ko-KR" sz="18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LSTM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CNN + LSTM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Bidirectional GRU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Word2Vec + Bidirectional GRU + Attention Network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 err="1"/>
              <a:t>FastText</a:t>
            </a:r>
            <a:endParaRPr lang="en-US" altLang="ko-KR" sz="18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Glove + LSTM </a:t>
            </a:r>
            <a:r>
              <a:rPr lang="en-US" altLang="ko-KR" sz="1600" dirty="0"/>
              <a:t>(BigDL</a:t>
            </a:r>
            <a:r>
              <a:rPr lang="ko-KR" altLang="en-US" sz="1600" dirty="0"/>
              <a:t> </a:t>
            </a:r>
            <a:r>
              <a:rPr lang="en-US" altLang="ko-KR" sz="1600" dirty="0"/>
              <a:t>on Spark Cluster)</a:t>
            </a:r>
            <a:r>
              <a:rPr lang="ko-KR" altLang="en-US" sz="1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1848-F815-4A1C-B2E7-0A74872AA5A6}"/>
              </a:ext>
            </a:extLst>
          </p:cNvPr>
          <p:cNvSpPr txBox="1"/>
          <p:nvPr/>
        </p:nvSpPr>
        <p:spPr>
          <a:xfrm>
            <a:off x="9190753" y="2737722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72.30%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5D92A-E2B7-4728-9CB6-24849FE6593B}"/>
              </a:ext>
            </a:extLst>
          </p:cNvPr>
          <p:cNvSpPr txBox="1"/>
          <p:nvPr/>
        </p:nvSpPr>
        <p:spPr>
          <a:xfrm>
            <a:off x="9190753" y="3119985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73.94%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F26B7-E823-43CC-834D-803BFFFD5DF5}"/>
              </a:ext>
            </a:extLst>
          </p:cNvPr>
          <p:cNvSpPr txBox="1"/>
          <p:nvPr/>
        </p:nvSpPr>
        <p:spPr>
          <a:xfrm>
            <a:off x="9190753" y="3486672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72.97%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6456F-BFFE-4BE5-9E99-1F5CB7AD80F1}"/>
              </a:ext>
            </a:extLst>
          </p:cNvPr>
          <p:cNvSpPr txBox="1"/>
          <p:nvPr/>
        </p:nvSpPr>
        <p:spPr>
          <a:xfrm>
            <a:off x="9190753" y="3846079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74.36%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2CD17-EEC5-4E72-AA57-AFC1474AA496}"/>
              </a:ext>
            </a:extLst>
          </p:cNvPr>
          <p:cNvSpPr txBox="1"/>
          <p:nvPr/>
        </p:nvSpPr>
        <p:spPr>
          <a:xfrm>
            <a:off x="9190753" y="4256366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73.15%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6F0F6-C743-41EA-BAA2-5BB45750EB17}"/>
              </a:ext>
            </a:extLst>
          </p:cNvPr>
          <p:cNvSpPr txBox="1"/>
          <p:nvPr/>
        </p:nvSpPr>
        <p:spPr>
          <a:xfrm>
            <a:off x="9200653" y="4591999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72.50</a:t>
            </a:r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6898-5C3D-4F26-9B25-DEFC66171CB5}"/>
              </a:ext>
            </a:extLst>
          </p:cNvPr>
          <p:cNvSpPr txBox="1"/>
          <p:nvPr/>
        </p:nvSpPr>
        <p:spPr>
          <a:xfrm>
            <a:off x="9190753" y="5062875"/>
            <a:ext cx="95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75.25%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81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F5062-E595-4F68-98E8-124C18AE5B15}"/>
              </a:ext>
            </a:extLst>
          </p:cNvPr>
          <p:cNvSpPr txBox="1"/>
          <p:nvPr/>
        </p:nvSpPr>
        <p:spPr>
          <a:xfrm>
            <a:off x="3296873" y="2038524"/>
            <a:ext cx="6216243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하나의 주제를 논문 쓰듯 파고 들어서는 안됨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E73F1AD-9C6E-4FF0-905A-CF4388F9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그럼 어떻게 접근해야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8DA3D-C4C5-4B55-B16C-09461070E2F0}"/>
              </a:ext>
            </a:extLst>
          </p:cNvPr>
          <p:cNvSpPr txBox="1"/>
          <p:nvPr/>
        </p:nvSpPr>
        <p:spPr>
          <a:xfrm>
            <a:off x="838200" y="3444664"/>
            <a:ext cx="10368792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그 주제에 대한 현존</a:t>
            </a:r>
            <a:r>
              <a:rPr lang="en-US" altLang="ko-KR" sz="3200" dirty="0"/>
              <a:t> State of The Art</a:t>
            </a:r>
            <a:r>
              <a:rPr lang="ko-KR" altLang="en-US" sz="3200" dirty="0"/>
              <a:t> 논문 중</a:t>
            </a:r>
            <a:endParaRPr lang="en-US" altLang="ko-KR" sz="3200" dirty="0"/>
          </a:p>
          <a:p>
            <a:pPr algn="ctr"/>
            <a:r>
              <a:rPr lang="ko-KR" altLang="en-US" sz="3200" dirty="0"/>
              <a:t>반년 이상 시간이 지난</a:t>
            </a:r>
            <a:r>
              <a:rPr lang="en-US" altLang="ko-KR" sz="3200" dirty="0"/>
              <a:t>(</a:t>
            </a:r>
            <a:r>
              <a:rPr lang="ko-KR" altLang="en-US" sz="2800" dirty="0"/>
              <a:t>구현체가 검증이 필요한 최소 기간</a:t>
            </a:r>
            <a:r>
              <a:rPr lang="en-US" altLang="ko-KR" sz="3200" dirty="0"/>
              <a:t>)</a:t>
            </a:r>
          </a:p>
          <a:p>
            <a:pPr algn="ctr"/>
            <a:r>
              <a:rPr lang="ko-KR" altLang="en-US" sz="3200" dirty="0"/>
              <a:t>알고리즘을 최소 </a:t>
            </a:r>
            <a:r>
              <a:rPr lang="en-US" altLang="ko-KR" sz="3200" dirty="0"/>
              <a:t>3</a:t>
            </a:r>
            <a:r>
              <a:rPr lang="ko-KR" altLang="en-US" sz="3200" dirty="0"/>
              <a:t>개 </a:t>
            </a:r>
            <a:r>
              <a:rPr lang="en-US" altLang="ko-KR" sz="3200" dirty="0"/>
              <a:t>~ 5,6</a:t>
            </a:r>
            <a:r>
              <a:rPr lang="ko-KR" altLang="en-US" sz="3200" dirty="0"/>
              <a:t>개</a:t>
            </a:r>
            <a:r>
              <a:rPr lang="en-US" altLang="ko-KR" sz="3200" dirty="0"/>
              <a:t>(</a:t>
            </a:r>
            <a:r>
              <a:rPr lang="ko-KR" altLang="en-US" sz="3200" dirty="0"/>
              <a:t>적당</a:t>
            </a:r>
            <a:r>
              <a:rPr lang="en-US" altLang="ko-KR" sz="3200" dirty="0"/>
              <a:t>) </a:t>
            </a:r>
            <a:r>
              <a:rPr lang="ko-KR" altLang="en-US" sz="3200" dirty="0"/>
              <a:t>정도를 선정하고</a:t>
            </a:r>
            <a:r>
              <a:rPr lang="en-US" altLang="ko-KR" sz="3200" dirty="0"/>
              <a:t>,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2800" b="1" dirty="0"/>
              <a:t>빠르게 구현 </a:t>
            </a:r>
            <a:r>
              <a:rPr lang="en-US" altLang="ko-KR" sz="2800" b="1" dirty="0"/>
              <a:t>-&gt; Our</a:t>
            </a:r>
            <a:r>
              <a:rPr lang="ko-KR" altLang="en-US" sz="2800" b="1" dirty="0"/>
              <a:t> 데이터로 테스트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최적의 알고리즘 선정</a:t>
            </a:r>
            <a:endParaRPr lang="ko-K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9D1C4-E0D4-4C34-9567-AD071CE0066E}"/>
              </a:ext>
            </a:extLst>
          </p:cNvPr>
          <p:cNvSpPr txBox="1"/>
          <p:nvPr/>
        </p:nvSpPr>
        <p:spPr>
          <a:xfrm>
            <a:off x="1384183" y="6065240"/>
            <a:ext cx="19126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검증된 </a:t>
            </a:r>
            <a:r>
              <a:rPr lang="en-US" altLang="ko-KR" dirty="0" err="1"/>
              <a:t>DataSet</a:t>
            </a:r>
            <a:r>
              <a:rPr lang="en-US" altLang="ko-KR" dirty="0"/>
              <a:t> </a:t>
            </a:r>
            <a:r>
              <a:rPr lang="ko-KR" altLang="en-US" dirty="0"/>
              <a:t>으로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B841889-A500-4AEA-9C13-C247B3F7A824}"/>
              </a:ext>
            </a:extLst>
          </p:cNvPr>
          <p:cNvCxnSpPr>
            <a:stCxn id="2" idx="1"/>
          </p:cNvCxnSpPr>
          <p:nvPr/>
        </p:nvCxnSpPr>
        <p:spPr>
          <a:xfrm rot="10800000">
            <a:off x="1224793" y="5813572"/>
            <a:ext cx="159390" cy="5748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FD836D-19DD-4A59-BE9F-830AB40BA033}"/>
              </a:ext>
            </a:extLst>
          </p:cNvPr>
          <p:cNvSpPr txBox="1"/>
          <p:nvPr/>
        </p:nvSpPr>
        <p:spPr>
          <a:xfrm>
            <a:off x="4732788" y="6065239"/>
            <a:ext cx="212940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Custom</a:t>
            </a:r>
          </a:p>
          <a:p>
            <a:r>
              <a:rPr lang="en-US" altLang="ko-KR" dirty="0"/>
              <a:t>Parameter Tuning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0CCBD-3427-4C11-A880-A44CC063961E}"/>
              </a:ext>
            </a:extLst>
          </p:cNvPr>
          <p:cNvSpPr txBox="1"/>
          <p:nvPr/>
        </p:nvSpPr>
        <p:spPr>
          <a:xfrm>
            <a:off x="9742414" y="6065238"/>
            <a:ext cx="212940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각종 </a:t>
            </a:r>
            <a:r>
              <a:rPr lang="ko-KR" altLang="en-US" dirty="0" err="1"/>
              <a:t>전처리</a:t>
            </a:r>
            <a:r>
              <a:rPr lang="en-US" altLang="ko-KR" dirty="0"/>
              <a:t>, Data </a:t>
            </a:r>
            <a:r>
              <a:rPr lang="ko-KR" altLang="en-US" dirty="0" err="1"/>
              <a:t>뿔리기</a:t>
            </a:r>
            <a:r>
              <a:rPr lang="en-US" altLang="ko-KR" dirty="0"/>
              <a:t>, </a:t>
            </a:r>
            <a:r>
              <a:rPr lang="ko-KR" altLang="en-US" dirty="0"/>
              <a:t>후처리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9488F6-D22B-4047-98D0-7F37B303201B}"/>
              </a:ext>
            </a:extLst>
          </p:cNvPr>
          <p:cNvCxnSpPr>
            <a:stCxn id="8" idx="1"/>
          </p:cNvCxnSpPr>
          <p:nvPr/>
        </p:nvCxnSpPr>
        <p:spPr>
          <a:xfrm rot="10800000">
            <a:off x="4370664" y="5813573"/>
            <a:ext cx="362124" cy="574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8ABC653-BD73-4EA6-861C-281F794C12B7}"/>
              </a:ext>
            </a:extLst>
          </p:cNvPr>
          <p:cNvCxnSpPr>
            <a:endCxn id="9" idx="1"/>
          </p:cNvCxnSpPr>
          <p:nvPr/>
        </p:nvCxnSpPr>
        <p:spPr>
          <a:xfrm>
            <a:off x="8766495" y="5813572"/>
            <a:ext cx="975919" cy="574832"/>
          </a:xfrm>
          <a:prstGeom prst="bentConnector3">
            <a:avLst>
              <a:gd name="adj1" fmla="val 10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8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D74EE-170E-47A0-8F25-1F9A1CB81A18}"/>
              </a:ext>
            </a:extLst>
          </p:cNvPr>
          <p:cNvSpPr txBox="1"/>
          <p:nvPr/>
        </p:nvSpPr>
        <p:spPr>
          <a:xfrm>
            <a:off x="3078760" y="3003259"/>
            <a:ext cx="676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빠른 구현 및 테스트 능력 중요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94DA3-F5CC-4574-823B-DDDFC6E5A6D3}"/>
              </a:ext>
            </a:extLst>
          </p:cNvPr>
          <p:cNvSpPr txBox="1"/>
          <p:nvPr/>
        </p:nvSpPr>
        <p:spPr>
          <a:xfrm>
            <a:off x="3758268" y="4051883"/>
            <a:ext cx="618268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 err="1"/>
              <a:t>Keras</a:t>
            </a:r>
            <a:r>
              <a:rPr lang="en-US" altLang="ko-KR" sz="2800" dirty="0"/>
              <a:t> </a:t>
            </a:r>
            <a:r>
              <a:rPr lang="ko-KR" altLang="en-US" sz="2800" dirty="0"/>
              <a:t>등 </a:t>
            </a:r>
            <a:r>
              <a:rPr lang="en-US" altLang="ko-KR" sz="2800" dirty="0"/>
              <a:t>High Level Deep Learning </a:t>
            </a:r>
            <a:r>
              <a:rPr lang="ko-KR" altLang="en-US" sz="2800" dirty="0"/>
              <a:t>스킬 사용 권장 </a:t>
            </a:r>
            <a:r>
              <a:rPr lang="en-US" altLang="ko-KR" sz="2800" dirty="0"/>
              <a:t>~~~~ (for Agile…)</a:t>
            </a:r>
            <a:endParaRPr lang="ko-KR" altLang="en-US" sz="2800" dirty="0"/>
          </a:p>
        </p:txBody>
      </p:sp>
      <p:pic>
        <p:nvPicPr>
          <p:cNvPr id="6" name="Picture 6" descr="http://cfile6.uf.tistory.com/image/226A483955A285441AE33D">
            <a:extLst>
              <a:ext uri="{FF2B5EF4-FFF2-40B4-BE49-F238E27FC236}">
                <a16:creationId xmlns:a16="http://schemas.microsoft.com/office/drawing/2014/main" id="{4EFE3A9D-328E-4CDB-919F-F5B10C9A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43" y="531150"/>
            <a:ext cx="5420987" cy="20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6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50AC5D-5060-4B96-84FA-8957FED4AC15}"/>
              </a:ext>
            </a:extLst>
          </p:cNvPr>
          <p:cNvSpPr txBox="1"/>
          <p:nvPr/>
        </p:nvSpPr>
        <p:spPr>
          <a:xfrm>
            <a:off x="3129093" y="2575420"/>
            <a:ext cx="6216243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그 과정을 </a:t>
            </a:r>
            <a:r>
              <a:rPr lang="en-US" altLang="ko-KR" sz="3200" dirty="0"/>
              <a:t>10</a:t>
            </a:r>
            <a:r>
              <a:rPr lang="ko-KR" altLang="en-US" sz="3200" dirty="0"/>
              <a:t>번 정도 </a:t>
            </a:r>
            <a:endParaRPr lang="en-US" altLang="ko-KR" sz="3200" dirty="0"/>
          </a:p>
          <a:p>
            <a:pPr algn="ctr"/>
            <a:r>
              <a:rPr lang="ko-KR" altLang="en-US" sz="3200" dirty="0"/>
              <a:t>거쳐야 함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5ECB-60DB-4E5A-A604-ACD2F2834101}"/>
              </a:ext>
            </a:extLst>
          </p:cNvPr>
          <p:cNvSpPr txBox="1"/>
          <p:nvPr/>
        </p:nvSpPr>
        <p:spPr>
          <a:xfrm>
            <a:off x="3129092" y="4229449"/>
            <a:ext cx="621624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10</a:t>
            </a:r>
            <a:r>
              <a:rPr lang="ko-KR" altLang="en-US" sz="3200" dirty="0"/>
              <a:t>개 문제 </a:t>
            </a:r>
            <a:r>
              <a:rPr lang="en-US" altLang="ko-KR" sz="3200" dirty="0"/>
              <a:t>* 5</a:t>
            </a:r>
            <a:r>
              <a:rPr lang="ko-KR" altLang="en-US" sz="3200" dirty="0"/>
              <a:t>개</a:t>
            </a:r>
            <a:r>
              <a:rPr lang="en-US" altLang="ko-KR" sz="3200" dirty="0"/>
              <a:t>(State</a:t>
            </a:r>
            <a:r>
              <a:rPr lang="ko-KR" altLang="en-US" sz="3200" dirty="0"/>
              <a:t> </a:t>
            </a:r>
            <a:r>
              <a:rPr lang="en-US" altLang="ko-KR" sz="3200" dirty="0"/>
              <a:t>Of</a:t>
            </a:r>
            <a:r>
              <a:rPr lang="ko-KR" altLang="en-US" sz="3200" dirty="0"/>
              <a:t> </a:t>
            </a:r>
            <a:r>
              <a:rPr lang="en-US" altLang="ko-KR" sz="3200" dirty="0"/>
              <a:t>the</a:t>
            </a:r>
            <a:r>
              <a:rPr lang="ko-KR" altLang="en-US" sz="3200" dirty="0"/>
              <a:t> </a:t>
            </a:r>
            <a:r>
              <a:rPr lang="en-US" altLang="ko-KR" sz="3200" dirty="0"/>
              <a:t>Art)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50</a:t>
            </a:r>
            <a:r>
              <a:rPr lang="ko-KR" altLang="en-US" sz="3200" dirty="0"/>
              <a:t>개 정도 알고리즘 테스트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9B9F26B-D9AB-4103-A9EB-AFE9D57AE09F}"/>
              </a:ext>
            </a:extLst>
          </p:cNvPr>
          <p:cNvSpPr/>
          <p:nvPr/>
        </p:nvSpPr>
        <p:spPr>
          <a:xfrm>
            <a:off x="6006517" y="3739708"/>
            <a:ext cx="645952" cy="402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5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50AC5D-5060-4B96-84FA-8957FED4AC15}"/>
              </a:ext>
            </a:extLst>
          </p:cNvPr>
          <p:cNvSpPr txBox="1"/>
          <p:nvPr/>
        </p:nvSpPr>
        <p:spPr>
          <a:xfrm>
            <a:off x="1770076" y="1921079"/>
            <a:ext cx="8472881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하나의 </a:t>
            </a:r>
            <a:r>
              <a:rPr lang="en-US" altLang="ko-KR" sz="3200" dirty="0"/>
              <a:t>Deep Learning </a:t>
            </a:r>
            <a:r>
              <a:rPr lang="ko-KR" altLang="en-US" sz="3200" dirty="0"/>
              <a:t>알고리즘은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Hyper Parameter </a:t>
            </a:r>
            <a:r>
              <a:rPr lang="ko-KR" altLang="en-US" sz="3200" dirty="0"/>
              <a:t>나 각종 옵션을</a:t>
            </a:r>
            <a:r>
              <a:rPr lang="en-US" altLang="ko-KR" sz="3200" dirty="0"/>
              <a:t>,</a:t>
            </a:r>
            <a:r>
              <a:rPr lang="ko-KR" altLang="en-US" sz="3200" dirty="0"/>
              <a:t> 최소 </a:t>
            </a:r>
            <a:r>
              <a:rPr lang="en-US" altLang="ko-KR" sz="3200" dirty="0"/>
              <a:t>6</a:t>
            </a:r>
            <a:r>
              <a:rPr lang="ko-KR" altLang="en-US" sz="3200" dirty="0"/>
              <a:t>번 정도</a:t>
            </a:r>
            <a:endParaRPr lang="en-US" altLang="ko-KR" sz="3200" dirty="0"/>
          </a:p>
          <a:p>
            <a:pPr algn="ctr"/>
            <a:r>
              <a:rPr lang="en-US" altLang="ko-KR" sz="3200" dirty="0"/>
              <a:t>Test </a:t>
            </a:r>
            <a:r>
              <a:rPr lang="ko-KR" altLang="en-US" sz="3200" dirty="0"/>
              <a:t>하고 검증 하며 최적화 해야함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5ECB-60DB-4E5A-A604-ACD2F2834101}"/>
              </a:ext>
            </a:extLst>
          </p:cNvPr>
          <p:cNvSpPr txBox="1"/>
          <p:nvPr/>
        </p:nvSpPr>
        <p:spPr>
          <a:xfrm>
            <a:off x="3162648" y="4391348"/>
            <a:ext cx="646791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10</a:t>
            </a:r>
            <a:r>
              <a:rPr lang="ko-KR" altLang="en-US" sz="3200" dirty="0"/>
              <a:t>개 문제 </a:t>
            </a:r>
            <a:r>
              <a:rPr lang="en-US" altLang="ko-KR" sz="3200" dirty="0"/>
              <a:t>* 5</a:t>
            </a:r>
            <a:r>
              <a:rPr lang="ko-KR" altLang="en-US" sz="3200" dirty="0"/>
              <a:t>개</a:t>
            </a:r>
            <a:r>
              <a:rPr lang="en-US" altLang="ko-KR" sz="3200" dirty="0"/>
              <a:t>(State</a:t>
            </a:r>
            <a:r>
              <a:rPr lang="ko-KR" altLang="en-US" sz="3200" dirty="0"/>
              <a:t> </a:t>
            </a:r>
            <a:r>
              <a:rPr lang="en-US" altLang="ko-KR" sz="3200" dirty="0"/>
              <a:t>Of</a:t>
            </a:r>
            <a:r>
              <a:rPr lang="ko-KR" altLang="en-US" sz="3200" dirty="0"/>
              <a:t> </a:t>
            </a:r>
            <a:r>
              <a:rPr lang="en-US" altLang="ko-KR" sz="3200" dirty="0"/>
              <a:t>the</a:t>
            </a:r>
            <a:r>
              <a:rPr lang="ko-KR" altLang="en-US" sz="3200" dirty="0"/>
              <a:t> </a:t>
            </a:r>
            <a:r>
              <a:rPr lang="en-US" altLang="ko-KR" sz="3200" dirty="0"/>
              <a:t>Art) * 6</a:t>
            </a:r>
            <a:r>
              <a:rPr lang="ko-KR" altLang="en-US" sz="3200" dirty="0"/>
              <a:t>개</a:t>
            </a:r>
            <a:r>
              <a:rPr lang="en-US" altLang="ko-KR" sz="3200" dirty="0"/>
              <a:t>(Hyper Parameter </a:t>
            </a:r>
            <a:r>
              <a:rPr lang="ko-KR" altLang="en-US" sz="3200" dirty="0"/>
              <a:t>최적화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300</a:t>
            </a:r>
            <a:r>
              <a:rPr lang="ko-KR" altLang="en-US" sz="3200" dirty="0"/>
              <a:t>번 정도 </a:t>
            </a:r>
            <a:r>
              <a:rPr lang="en-US" altLang="ko-KR" sz="3200" dirty="0"/>
              <a:t>Deep Learning</a:t>
            </a:r>
            <a:r>
              <a:rPr lang="ko-KR" altLang="en-US" sz="3200" dirty="0"/>
              <a:t> 수행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9B9F26B-D9AB-4103-A9EB-AFE9D57AE09F}"/>
              </a:ext>
            </a:extLst>
          </p:cNvPr>
          <p:cNvSpPr/>
          <p:nvPr/>
        </p:nvSpPr>
        <p:spPr>
          <a:xfrm>
            <a:off x="6006517" y="3739708"/>
            <a:ext cx="645952" cy="402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5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F4030-5F31-4697-A30B-C176F82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</a:t>
            </a:r>
            <a:r>
              <a:rPr lang="ko-KR" altLang="en-US" dirty="0"/>
              <a:t>은 고행인가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532553-3553-4495-9464-C3E8E43E9E49}"/>
              </a:ext>
            </a:extLst>
          </p:cNvPr>
          <p:cNvSpPr txBox="1">
            <a:spLocks/>
          </p:cNvSpPr>
          <p:nvPr/>
        </p:nvSpPr>
        <p:spPr>
          <a:xfrm>
            <a:off x="1933150" y="2135987"/>
            <a:ext cx="873764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One of the Good Score is Word2Vec + Bidirectional GRU</a:t>
            </a:r>
          </a:p>
          <a:p>
            <a:r>
              <a:rPr lang="en-US" altLang="ko-KR" sz="1800" dirty="0"/>
              <a:t>Tesla M40 GPU</a:t>
            </a:r>
          </a:p>
          <a:p>
            <a:r>
              <a:rPr lang="en-US" altLang="ko-KR" sz="1800" dirty="0"/>
              <a:t>Training Data 165</a:t>
            </a:r>
            <a:r>
              <a:rPr lang="ko-KR" altLang="en-US" sz="1800" dirty="0"/>
              <a:t>만 건</a:t>
            </a:r>
            <a:endParaRPr lang="en-US" altLang="ko-KR" sz="1800" dirty="0"/>
          </a:p>
          <a:p>
            <a:r>
              <a:rPr lang="en-US" altLang="ko-KR" sz="1800" dirty="0"/>
              <a:t>Learning</a:t>
            </a:r>
            <a:r>
              <a:rPr lang="ko-KR" altLang="en-US" sz="1800" dirty="0"/>
              <a:t> </a:t>
            </a:r>
            <a:r>
              <a:rPr lang="en-US" altLang="ko-KR" sz="1800" dirty="0"/>
              <a:t>Rate 0.0005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894F73-4FB7-483E-A560-954E10939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20" r="5818"/>
          <a:stretch/>
        </p:blipFill>
        <p:spPr>
          <a:xfrm>
            <a:off x="1950251" y="3689725"/>
            <a:ext cx="7885329" cy="1418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1AC31-B563-436B-80A3-A7C3F8B006B7}"/>
              </a:ext>
            </a:extLst>
          </p:cNvPr>
          <p:cNvSpPr txBox="1"/>
          <p:nvPr/>
        </p:nvSpPr>
        <p:spPr>
          <a:xfrm>
            <a:off x="1950251" y="5228280"/>
            <a:ext cx="801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 Epoch </a:t>
            </a:r>
            <a:r>
              <a:rPr lang="ko-KR" altLang="en-US" dirty="0"/>
              <a:t>에 </a:t>
            </a:r>
            <a:r>
              <a:rPr lang="en-US" altLang="ko-KR" dirty="0"/>
              <a:t>50000</a:t>
            </a:r>
            <a:r>
              <a:rPr lang="ko-KR" altLang="en-US" dirty="0"/>
              <a:t>초 </a:t>
            </a:r>
            <a:r>
              <a:rPr lang="en-US" altLang="ko-KR" dirty="0"/>
              <a:t>= 833</a:t>
            </a:r>
            <a:r>
              <a:rPr lang="ko-KR" altLang="en-US" dirty="0"/>
              <a:t>분 </a:t>
            </a:r>
            <a:r>
              <a:rPr lang="en-US" altLang="ko-KR" dirty="0"/>
              <a:t>= </a:t>
            </a:r>
            <a:r>
              <a:rPr lang="ko-KR" altLang="en-US" dirty="0"/>
              <a:t>약 </a:t>
            </a:r>
            <a:r>
              <a:rPr lang="en-US" altLang="ko-KR" dirty="0"/>
              <a:t>14</a:t>
            </a:r>
            <a:r>
              <a:rPr lang="ko-KR" altLang="en-US" dirty="0"/>
              <a:t>시간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191190-6A70-43EB-B943-92575FEC1F34}"/>
              </a:ext>
            </a:extLst>
          </p:cNvPr>
          <p:cNvSpPr/>
          <p:nvPr/>
        </p:nvSpPr>
        <p:spPr>
          <a:xfrm>
            <a:off x="9177556" y="1996580"/>
            <a:ext cx="2176244" cy="1572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seq2seq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Tesla K80 *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165</a:t>
            </a:r>
            <a:r>
              <a:rPr lang="ko-KR" altLang="en-US" dirty="0"/>
              <a:t>만 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 </a:t>
            </a:r>
            <a:r>
              <a:rPr lang="en-US" altLang="ko-KR" dirty="0"/>
              <a:t>24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21815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8544CC-FF1C-4E5E-A1DE-1C74034B121B}"/>
              </a:ext>
            </a:extLst>
          </p:cNvPr>
          <p:cNvSpPr txBox="1"/>
          <p:nvPr/>
        </p:nvSpPr>
        <p:spPr>
          <a:xfrm>
            <a:off x="2023672" y="4403353"/>
            <a:ext cx="829995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이미지와 달리 </a:t>
            </a:r>
            <a:r>
              <a:rPr lang="en-US" altLang="ko-KR" dirty="0"/>
              <a:t>Text NLP </a:t>
            </a:r>
            <a:r>
              <a:rPr lang="ko-KR" altLang="en-US" dirty="0"/>
              <a:t>등은 오픈 된 </a:t>
            </a:r>
            <a:r>
              <a:rPr lang="en-US" altLang="ko-KR" dirty="0"/>
              <a:t>Pre training Set </a:t>
            </a:r>
            <a:r>
              <a:rPr lang="ko-KR" altLang="en-US" dirty="0"/>
              <a:t>이 거의 없음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이미지의 경우에도 실무에서는 정확도를 올리기 위해 </a:t>
            </a:r>
            <a:r>
              <a:rPr lang="en-US" altLang="ko-KR" dirty="0"/>
              <a:t>Fine Tuning</a:t>
            </a:r>
            <a:r>
              <a:rPr lang="ko-KR" altLang="en-US" dirty="0"/>
              <a:t> 하는 경우가 많음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깊은 층의 모델로 학습시키는 경우 어마어마한 시간이 걸림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상품갯수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 err="1"/>
              <a:t>만건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en-US" altLang="ko-KR" dirty="0"/>
              <a:t>2000</a:t>
            </a:r>
            <a:r>
              <a:rPr lang="ko-KR" altLang="en-US" dirty="0" err="1"/>
              <a:t>만건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pic>
        <p:nvPicPr>
          <p:cNvPr id="5" name="Picture 2" descr="tensorflow multi gpu example에 대한 이미지 검색결과">
            <a:extLst>
              <a:ext uri="{FF2B5EF4-FFF2-40B4-BE49-F238E27FC236}">
                <a16:creationId xmlns:a16="http://schemas.microsoft.com/office/drawing/2014/main" id="{BB102FC4-BC6F-4AC2-8758-9F2B091C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33" y="986133"/>
            <a:ext cx="7722505" cy="28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EF428-06F5-42AB-AC46-D2C001BE5840}"/>
              </a:ext>
            </a:extLst>
          </p:cNvPr>
          <p:cNvSpPr txBox="1"/>
          <p:nvPr/>
        </p:nvSpPr>
        <p:spPr>
          <a:xfrm>
            <a:off x="1017371" y="339802"/>
            <a:ext cx="892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Training</a:t>
            </a:r>
            <a:r>
              <a:rPr lang="ko-KR" altLang="en-US" sz="3600" dirty="0"/>
              <a:t> 속도에 대하여</a:t>
            </a:r>
          </a:p>
        </p:txBody>
      </p:sp>
    </p:spTree>
    <p:extLst>
      <p:ext uri="{BB962C8B-B14F-4D97-AF65-F5344CB8AC3E}">
        <p14:creationId xmlns:p14="http://schemas.microsoft.com/office/powerpoint/2010/main" val="296608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B4850-B047-409E-9D71-7537F721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속도에 대한 해결 방법</a:t>
            </a:r>
            <a:r>
              <a:rPr lang="en-US" altLang="ko-KR" sz="3600" dirty="0"/>
              <a:t>(</a:t>
            </a:r>
            <a:r>
              <a:rPr lang="ko-KR" altLang="en-US" sz="3600" dirty="0"/>
              <a:t>용량 문제는 일단 보류</a:t>
            </a:r>
            <a:r>
              <a:rPr lang="en-US" altLang="ko-KR" sz="36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C7B99-4517-4D73-9344-D5A20270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 GPU Programming</a:t>
            </a:r>
            <a:endParaRPr lang="ko-KR" altLang="en-US" dirty="0"/>
          </a:p>
        </p:txBody>
      </p:sp>
      <p:pic>
        <p:nvPicPr>
          <p:cNvPr id="4" name="Picture 2" descr="tensorflow multi gpu example에 대한 이미지 검색결과">
            <a:extLst>
              <a:ext uri="{FF2B5EF4-FFF2-40B4-BE49-F238E27FC236}">
                <a16:creationId xmlns:a16="http://schemas.microsoft.com/office/drawing/2014/main" id="{6DF03B7B-8D8B-42E0-BF06-91A7ADFC5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8"/>
          <a:stretch/>
        </p:blipFill>
        <p:spPr bwMode="auto">
          <a:xfrm>
            <a:off x="1281853" y="2562342"/>
            <a:ext cx="7048416" cy="33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2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4DB75-47D2-4093-BF1F-0682D993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가끔 문제를 해결하기 위한 도구가</a:t>
            </a:r>
            <a:r>
              <a:rPr lang="en-US" altLang="ko-KR" dirty="0"/>
              <a:t>, </a:t>
            </a:r>
            <a:r>
              <a:rPr lang="ko-KR" altLang="en-US" dirty="0"/>
              <a:t>문제를 더 복잡하게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17371-106A-4EA7-9A72-31A134A1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Multi GPU Programming &amp; Multi Host Programming</a:t>
            </a:r>
          </a:p>
          <a:p>
            <a:r>
              <a:rPr lang="ko-KR" altLang="en-US" dirty="0"/>
              <a:t>마치 </a:t>
            </a:r>
            <a:r>
              <a:rPr lang="en-US" altLang="ko-KR" dirty="0"/>
              <a:t>4~5</a:t>
            </a:r>
            <a:r>
              <a:rPr lang="ko-KR" altLang="en-US" dirty="0"/>
              <a:t>년 전 </a:t>
            </a:r>
            <a:r>
              <a:rPr lang="en-US" altLang="ko-KR" dirty="0"/>
              <a:t>Map/Reduce</a:t>
            </a:r>
            <a:r>
              <a:rPr lang="ko-KR" altLang="en-US" dirty="0"/>
              <a:t> </a:t>
            </a:r>
            <a:r>
              <a:rPr lang="en-US" altLang="ko-KR" dirty="0"/>
              <a:t>Programming </a:t>
            </a:r>
            <a:r>
              <a:rPr lang="ko-KR" altLang="en-US" dirty="0"/>
              <a:t>문제를 보는 듯 한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그래도 해야 한다면</a:t>
            </a:r>
            <a:r>
              <a:rPr lang="en-US" altLang="ko-KR" dirty="0"/>
              <a:t>… </a:t>
            </a:r>
            <a:r>
              <a:rPr lang="ko-KR" altLang="en-US" dirty="0"/>
              <a:t>아래와 같은 것들 잘 활용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 err="1"/>
              <a:t>config.gpu_options.per_process_gpu_memory_fraction</a:t>
            </a:r>
            <a:r>
              <a:rPr lang="en-US" altLang="ko-KR" dirty="0"/>
              <a:t> = 0.4</a:t>
            </a:r>
          </a:p>
          <a:p>
            <a:pPr lvl="1"/>
            <a:r>
              <a:rPr lang="en-US" altLang="ko-KR" dirty="0" err="1"/>
              <a:t>allow_soft_placement</a:t>
            </a:r>
            <a:r>
              <a:rPr lang="en-US" altLang="ko-KR" dirty="0"/>
              <a:t> = True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 err="1"/>
              <a:t>tf.FIFOQueue</a:t>
            </a:r>
            <a:r>
              <a:rPr lang="en-US" altLang="ko-KR" dirty="0"/>
              <a:t> , </a:t>
            </a:r>
            <a:r>
              <a:rPr lang="en-US" altLang="ko-KR" dirty="0" err="1"/>
              <a:t>tf.train.queue_runner</a:t>
            </a:r>
            <a:r>
              <a:rPr lang="en-US" altLang="ko-KR" dirty="0"/>
              <a:t> (for I/O </a:t>
            </a:r>
            <a:r>
              <a:rPr lang="ko-KR" altLang="en-US" dirty="0"/>
              <a:t>나 </a:t>
            </a:r>
            <a:r>
              <a:rPr lang="en-US" altLang="ko-KR" dirty="0"/>
              <a:t>input Pipeline </a:t>
            </a:r>
            <a:r>
              <a:rPr lang="ko-KR" altLang="en-US" dirty="0"/>
              <a:t>병목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data_flow_ops.RecordInput</a:t>
            </a:r>
            <a:r>
              <a:rPr lang="en-US" altLang="ko-KR" dirty="0"/>
              <a:t> (for</a:t>
            </a:r>
            <a:r>
              <a:rPr lang="ko-KR" altLang="en-US" dirty="0"/>
              <a:t> </a:t>
            </a:r>
            <a:r>
              <a:rPr lang="en-US" altLang="ko-KR" dirty="0"/>
              <a:t>Parallelize</a:t>
            </a:r>
            <a:r>
              <a:rPr lang="ko-KR" altLang="en-US" dirty="0"/>
              <a:t> </a:t>
            </a:r>
            <a:r>
              <a:rPr lang="en-US" altLang="ko-KR" dirty="0"/>
              <a:t>I/O)</a:t>
            </a:r>
          </a:p>
          <a:p>
            <a:pPr lvl="1"/>
            <a:r>
              <a:rPr lang="en-US" altLang="ko-KR" dirty="0" err="1"/>
              <a:t>tf.parallel_stack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concat</a:t>
            </a:r>
            <a:r>
              <a:rPr lang="en-US" altLang="ko-KR" dirty="0"/>
              <a:t> </a:t>
            </a:r>
            <a:r>
              <a:rPr lang="ko-KR" altLang="en-US" dirty="0"/>
              <a:t>대신 요거</a:t>
            </a:r>
            <a:r>
              <a:rPr lang="en-US" altLang="ko-KR" dirty="0"/>
              <a:t>… for </a:t>
            </a:r>
            <a:r>
              <a:rPr lang="ko-KR" altLang="en-US" dirty="0"/>
              <a:t>병렬 프로세싱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data_flow_ops.StaingArea</a:t>
            </a:r>
            <a:r>
              <a:rPr lang="en-US" altLang="ko-KR" dirty="0"/>
              <a:t> (for Parallel </a:t>
            </a:r>
            <a:r>
              <a:rPr lang="en-US" altLang="ko-KR" dirty="0" err="1"/>
              <a:t>cpu</a:t>
            </a:r>
            <a:r>
              <a:rPr lang="en-US" altLang="ko-KR" dirty="0"/>
              <a:t> to </a:t>
            </a:r>
            <a:r>
              <a:rPr lang="en-US" altLang="ko-KR" dirty="0" err="1"/>
              <a:t>gpu</a:t>
            </a:r>
            <a:r>
              <a:rPr lang="en-US" altLang="ko-KR" dirty="0"/>
              <a:t> data transfer)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322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E79549-F4A9-4C59-B3F4-C4947229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98" y="1191586"/>
            <a:ext cx="863917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3A957-A3FF-4AE9-A51C-78C3A2C50C19}"/>
              </a:ext>
            </a:extLst>
          </p:cNvPr>
          <p:cNvSpPr txBox="1"/>
          <p:nvPr/>
        </p:nvSpPr>
        <p:spPr>
          <a:xfrm>
            <a:off x="1845578" y="5427677"/>
            <a:ext cx="855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But, </a:t>
            </a:r>
            <a:r>
              <a:rPr lang="ko-KR" altLang="en-US" dirty="0" err="1"/>
              <a:t>요런거는</a:t>
            </a:r>
            <a:r>
              <a:rPr lang="ko-KR" altLang="en-US" dirty="0"/>
              <a:t> 쉽게 가능 </a:t>
            </a:r>
            <a:r>
              <a:rPr lang="en-US" altLang="ko-KR" dirty="0"/>
              <a:t>:  </a:t>
            </a:r>
            <a:r>
              <a:rPr lang="fr-FR" altLang="ko-KR" dirty="0"/>
              <a:t>os.environ["CUDA_VISIBLE_DEVICES"]="0"</a:t>
            </a:r>
          </a:p>
          <a:p>
            <a:pPr algn="ctr"/>
            <a:r>
              <a:rPr lang="fr-FR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경 업데이트로 </a:t>
            </a:r>
            <a:r>
              <a:rPr lang="en-US" altLang="ko-KR" dirty="0" err="1"/>
              <a:t>Keras</a:t>
            </a:r>
            <a:r>
              <a:rPr lang="en-US" altLang="ko-KR" dirty="0"/>
              <a:t> Multi GPU</a:t>
            </a:r>
            <a:r>
              <a:rPr lang="ko-KR" altLang="en-US" dirty="0"/>
              <a:t>도 꽤 편해졌다</a:t>
            </a:r>
            <a:r>
              <a:rPr lang="en-US" altLang="ko-KR" dirty="0"/>
              <a:t>.(Not Multi Host)</a:t>
            </a:r>
            <a:endParaRPr lang="fr-FR" altLang="ko-KR" dirty="0"/>
          </a:p>
        </p:txBody>
      </p:sp>
    </p:spTree>
    <p:extLst>
      <p:ext uri="{BB962C8B-B14F-4D97-AF65-F5344CB8AC3E}">
        <p14:creationId xmlns:p14="http://schemas.microsoft.com/office/powerpoint/2010/main" val="1644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5F633-C47D-4BEB-97D8-560FBD52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5689D-B4A7-4B82-A8A8-E8717A0EB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>
                <a:hlinkClick r:id="rId2"/>
              </a:rPr>
              <a:t>https://github.com/hoondongkim/azure-batch-ai-hol</a:t>
            </a:r>
            <a:endParaRPr lang="en-US" altLang="ko-KR" dirty="0"/>
          </a:p>
          <a:p>
            <a:pPr lvl="1"/>
            <a:r>
              <a:rPr lang="en-US" altLang="ko-KR" dirty="0"/>
              <a:t>pre-install </a:t>
            </a:r>
            <a:r>
              <a:rPr lang="ko-KR" altLang="en-US" dirty="0"/>
              <a:t>및 </a:t>
            </a:r>
            <a:r>
              <a:rPr lang="en-US" altLang="ko-KR" dirty="0"/>
              <a:t>HOL </a:t>
            </a:r>
            <a:r>
              <a:rPr lang="ko-KR" altLang="en-US" dirty="0"/>
              <a:t>가이드</a:t>
            </a:r>
            <a:r>
              <a:rPr lang="en-US" altLang="ko-KR" dirty="0"/>
              <a:t>.</a:t>
            </a:r>
            <a:r>
              <a:rPr lang="en-US" altLang="ko-KR" dirty="0" err="1"/>
              <a:t>docx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소스 다운로드 전까지의 기본 </a:t>
            </a:r>
            <a:r>
              <a:rPr lang="en-US" altLang="ko-KR" dirty="0"/>
              <a:t>Install </a:t>
            </a:r>
            <a:r>
              <a:rPr lang="ko-KR" altLang="en-US" dirty="0"/>
              <a:t>을 미리 해봅시다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Anaconda, </a:t>
            </a:r>
            <a:r>
              <a:rPr lang="en-US" altLang="ko-KR" dirty="0" err="1"/>
              <a:t>Tensorflow</a:t>
            </a:r>
            <a:r>
              <a:rPr lang="en-US" altLang="ko-KR" dirty="0"/>
              <a:t> , </a:t>
            </a:r>
            <a:r>
              <a:rPr lang="en-US" altLang="ko-KR" dirty="0" err="1"/>
              <a:t>Keras</a:t>
            </a:r>
            <a:r>
              <a:rPr lang="en-US" altLang="ko-KR" dirty="0"/>
              <a:t> ,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등의 환경 세팅 과정입니다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기 설치 하신 분들은 설치하지 </a:t>
            </a:r>
            <a:r>
              <a:rPr lang="ko-KR" altLang="en-US" dirty="0" err="1"/>
              <a:t>않으셔도</a:t>
            </a:r>
            <a:r>
              <a:rPr lang="ko-KR" altLang="en-US" dirty="0"/>
              <a:t> 무방합니다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가이드 문서 데로 설치 시 이상이 있는 분들은 손을 들고 문의 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진행순서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시</a:t>
            </a:r>
            <a:r>
              <a:rPr lang="en-US" altLang="ko-KR" dirty="0"/>
              <a:t>~1</a:t>
            </a:r>
            <a:r>
              <a:rPr lang="ko-KR" altLang="en-US" dirty="0"/>
              <a:t>시 </a:t>
            </a:r>
            <a:r>
              <a:rPr lang="en-US" altLang="ko-KR" dirty="0"/>
              <a:t>40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위 사전 준비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시 </a:t>
            </a:r>
            <a:r>
              <a:rPr lang="en-US" altLang="ko-KR" dirty="0"/>
              <a:t>40</a:t>
            </a:r>
            <a:r>
              <a:rPr lang="ko-KR" altLang="en-US" dirty="0"/>
              <a:t>분 </a:t>
            </a:r>
            <a:r>
              <a:rPr lang="en-US" altLang="ko-KR" dirty="0"/>
              <a:t>~2</a:t>
            </a:r>
            <a:r>
              <a:rPr lang="ko-KR" altLang="en-US" dirty="0"/>
              <a:t>시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이론 설명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 </a:t>
            </a:r>
            <a:r>
              <a:rPr lang="en-US" altLang="ko-KR" dirty="0"/>
              <a:t>~ 3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 </a:t>
            </a:r>
            <a:r>
              <a:rPr lang="en-US" altLang="ko-KR" dirty="0"/>
              <a:t>: Deep Learning </a:t>
            </a:r>
            <a:r>
              <a:rPr lang="ko-KR" altLang="en-US" dirty="0"/>
              <a:t>로컬 수행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~ 4</a:t>
            </a:r>
            <a:r>
              <a:rPr lang="ko-KR" altLang="en-US" dirty="0"/>
              <a:t>시 </a:t>
            </a:r>
            <a:r>
              <a:rPr lang="en-US" altLang="ko-KR" dirty="0"/>
              <a:t>20</a:t>
            </a:r>
            <a:r>
              <a:rPr lang="ko-KR" altLang="en-US" dirty="0"/>
              <a:t>분 </a:t>
            </a:r>
            <a:r>
              <a:rPr lang="en-US" altLang="ko-KR" dirty="0"/>
              <a:t>: Azure Batch AI </a:t>
            </a:r>
            <a:r>
              <a:rPr lang="ko-KR" altLang="en-US" dirty="0"/>
              <a:t>준비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~ 5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r>
              <a:rPr lang="en-US" altLang="ko-KR" dirty="0"/>
              <a:t>: Azure Batch AI </a:t>
            </a:r>
            <a:r>
              <a:rPr lang="ko-KR" altLang="en-US" dirty="0"/>
              <a:t>수행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이후 </a:t>
            </a:r>
            <a:r>
              <a:rPr lang="en-US" altLang="ko-KR" dirty="0"/>
              <a:t>: </a:t>
            </a:r>
            <a:r>
              <a:rPr lang="ko-KR" altLang="en-US" dirty="0"/>
              <a:t>결론 및 마무리</a:t>
            </a:r>
          </a:p>
        </p:txBody>
      </p:sp>
    </p:spTree>
    <p:extLst>
      <p:ext uri="{BB962C8B-B14F-4D97-AF65-F5344CB8AC3E}">
        <p14:creationId xmlns:p14="http://schemas.microsoft.com/office/powerpoint/2010/main" val="148245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67981-6193-4656-9F5C-7CFCC7AA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성능을 쥐어 짜듯 끌어 올리기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7C289-8A28-4F02-96FB-6A9453ACC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 Out </a:t>
            </a:r>
            <a:r>
              <a:rPr lang="ko-KR" altLang="en-US" dirty="0"/>
              <a:t>대신 </a:t>
            </a:r>
            <a:r>
              <a:rPr lang="en-US" altLang="ko-KR" dirty="0"/>
              <a:t>Batch Normalization</a:t>
            </a:r>
          </a:p>
          <a:p>
            <a:r>
              <a:rPr lang="en-US" altLang="ko-KR" dirty="0"/>
              <a:t>GPU </a:t>
            </a:r>
            <a:r>
              <a:rPr lang="ko-KR" altLang="en-US" dirty="0"/>
              <a:t>에서는 </a:t>
            </a:r>
            <a:r>
              <a:rPr lang="en-US" altLang="ko-KR" dirty="0"/>
              <a:t>NCHW , CPU </a:t>
            </a:r>
            <a:r>
              <a:rPr lang="ko-KR" altLang="en-US" dirty="0"/>
              <a:t>에서는 종종 </a:t>
            </a:r>
            <a:r>
              <a:rPr lang="en-US" altLang="ko-KR" dirty="0"/>
              <a:t>NHWC </a:t>
            </a:r>
            <a:r>
              <a:rPr lang="ko-KR" altLang="en-US" dirty="0"/>
              <a:t>가 더 빠름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tf.contrib.layers.batch_norm</a:t>
            </a:r>
            <a:r>
              <a:rPr lang="en-US" altLang="ko-KR" dirty="0"/>
              <a:t> </a:t>
            </a:r>
            <a:r>
              <a:rPr lang="ko-KR" altLang="en-US" dirty="0"/>
              <a:t>안에는 </a:t>
            </a:r>
            <a:r>
              <a:rPr lang="en-US" altLang="ko-KR" dirty="0"/>
              <a:t>fused batch-normalization </a:t>
            </a:r>
            <a:r>
              <a:rPr lang="ko-KR" altLang="en-US" dirty="0"/>
              <a:t>구현되어 있음</a:t>
            </a:r>
            <a:r>
              <a:rPr lang="en-US" altLang="ko-KR" dirty="0"/>
              <a:t>. (GPU </a:t>
            </a:r>
            <a:r>
              <a:rPr lang="ko-KR" altLang="en-US" dirty="0"/>
              <a:t>에서는 종종 훨씬 빠름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3FD319-F3BF-4472-AE7F-9321BE4D6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069" y="3779026"/>
            <a:ext cx="4194495" cy="80271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tf.contrib.layers.batch_norm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         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input_layer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fused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data_format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'NCHW'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         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scope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scope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6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47F8-CB28-4D54-9FEE-FC485CC2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Host Programming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AF4AC-0089-4E57-8E9A-51595976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Parameter_server</a:t>
            </a:r>
            <a:endParaRPr lang="en-US" altLang="ko-KR" dirty="0"/>
          </a:p>
          <a:p>
            <a:r>
              <a:rPr lang="en-US" altLang="ko-KR" dirty="0"/>
              <a:t>Replicated</a:t>
            </a:r>
          </a:p>
          <a:p>
            <a:r>
              <a:rPr lang="en-US" altLang="ko-KR" dirty="0" err="1"/>
              <a:t>Distributed_replicated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parameter_server mode in distributed training">
            <a:extLst>
              <a:ext uri="{FF2B5EF4-FFF2-40B4-BE49-F238E27FC236}">
                <a16:creationId xmlns:a16="http://schemas.microsoft.com/office/drawing/2014/main" id="{299A7104-8458-468C-AF42-E1C2AB080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36" y="3817785"/>
            <a:ext cx="5128863" cy="23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tributed_replicated mode">
            <a:extLst>
              <a:ext uri="{FF2B5EF4-FFF2-40B4-BE49-F238E27FC236}">
                <a16:creationId xmlns:a16="http://schemas.microsoft.com/office/drawing/2014/main" id="{DB0CF85A-326A-4F83-8B56-32AA3FCE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22" y="3817785"/>
            <a:ext cx="5075658" cy="23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45D94-6721-4B55-8632-A6226A70A60D}"/>
              </a:ext>
            </a:extLst>
          </p:cNvPr>
          <p:cNvSpPr txBox="1"/>
          <p:nvPr/>
        </p:nvSpPr>
        <p:spPr>
          <a:xfrm>
            <a:off x="5811372" y="1825625"/>
            <a:ext cx="6211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tf.contrib.nccl</a:t>
            </a:r>
            <a:r>
              <a:rPr lang="en-US" altLang="ko-KR" sz="2800" dirty="0"/>
              <a:t> </a:t>
            </a:r>
            <a:br>
              <a:rPr lang="en-US" altLang="ko-KR" sz="2800" dirty="0"/>
            </a:br>
            <a:r>
              <a:rPr lang="en-US" altLang="ko-KR" sz="2000" dirty="0"/>
              <a:t>(for </a:t>
            </a:r>
            <a:r>
              <a:rPr lang="ko-KR" altLang="en-US" sz="2000" dirty="0"/>
              <a:t>멀티 </a:t>
            </a:r>
            <a:r>
              <a:rPr lang="en-US" altLang="ko-KR" sz="2000" dirty="0"/>
              <a:t>GPU </a:t>
            </a:r>
            <a:r>
              <a:rPr lang="en-US" altLang="ko-KR" sz="2000" dirty="0" err="1"/>
              <a:t>borad</a:t>
            </a:r>
            <a:r>
              <a:rPr lang="en-US" altLang="ko-KR" sz="2000" dirty="0"/>
              <a:t> cast </a:t>
            </a:r>
            <a:r>
              <a:rPr lang="ko-KR" altLang="en-US" sz="2000" dirty="0"/>
              <a:t>변수 및 </a:t>
            </a:r>
            <a:r>
              <a:rPr lang="en-US" altLang="ko-KR" sz="2000" dirty="0"/>
              <a:t>gradient </a:t>
            </a:r>
            <a:r>
              <a:rPr lang="ko-KR" altLang="en-US" sz="2000" dirty="0"/>
              <a:t>집계</a:t>
            </a:r>
            <a:r>
              <a:rPr lang="en-US" altLang="ko-KR" sz="2000" dirty="0"/>
              <a:t>)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100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E9F0-DCD8-4C86-ADB7-02E13347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r>
              <a:rPr lang="ko-KR" altLang="en-US" dirty="0"/>
              <a:t> </a:t>
            </a:r>
            <a:r>
              <a:rPr lang="en-US" altLang="ko-KR" dirty="0"/>
              <a:t>&amp; Single Host example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747850-6EC0-4851-A1CD-5443FF684F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491668"/>
            <a:ext cx="10579218" cy="501925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VGG16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Google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Compute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Engine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cpu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32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=vgg16 --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data_dir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home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ubuntu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train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parameter_server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nodistortions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VGG16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synthetic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NVIDIA DGX-1.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=vgg16 --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use_nccl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True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VGG16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Amazon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EC2.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=vgg16 --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parameter_server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ResNet-50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training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ImageNet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8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using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arguments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optimize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Amazon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EC2.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use_nccl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Arial Unicode MS"/>
                <a:ea typeface="Roboto Mono"/>
              </a:rPr>
              <a:t>False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44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13847-3A8E-47DD-A81D-537B55CD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C5FB8A-E1E1-4147-A1B2-A298453EEC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53223"/>
            <a:ext cx="10361103" cy="489614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Run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following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commands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host_0 (10.0.0.1):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Run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following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commands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Arial Unicode MS"/>
                <a:ea typeface="Roboto Mono"/>
              </a:rPr>
              <a:t> host_1 (10.0.0.2):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tf_cnn_benchmarks.py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local_parameter_device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gpu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num_gpus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64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=resnet50 --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variable_update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distributed_replicated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job_name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ps_hosts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\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worker_hosts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50001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task_index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/>
                <a:ea typeface="Roboto Mono"/>
              </a:rPr>
              <a:t>1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47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F4C3DB-E198-4C65-9E52-39D2788B858E}"/>
              </a:ext>
            </a:extLst>
          </p:cNvPr>
          <p:cNvSpPr txBox="1"/>
          <p:nvPr/>
        </p:nvSpPr>
        <p:spPr>
          <a:xfrm>
            <a:off x="2365695" y="2575420"/>
            <a:ext cx="6979641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구현이 되어 있는 일부를 제외하고</a:t>
            </a:r>
            <a:r>
              <a:rPr lang="en-US" altLang="ko-KR" sz="3200" dirty="0"/>
              <a:t>, </a:t>
            </a:r>
            <a:r>
              <a:rPr lang="ko-KR" altLang="en-US" sz="3200" dirty="0"/>
              <a:t>구현 안되어 있는 것들은</a:t>
            </a:r>
            <a:r>
              <a:rPr lang="en-US" altLang="ko-KR" sz="3200" dirty="0"/>
              <a:t>??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670FE-1061-4B8A-98DC-F24A6F320AD0}"/>
              </a:ext>
            </a:extLst>
          </p:cNvPr>
          <p:cNvSpPr txBox="1"/>
          <p:nvPr/>
        </p:nvSpPr>
        <p:spPr>
          <a:xfrm>
            <a:off x="2000773" y="4296561"/>
            <a:ext cx="8011488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유명한 일부 </a:t>
            </a:r>
            <a:r>
              <a:rPr lang="en-US" altLang="ko-KR" sz="3200" dirty="0"/>
              <a:t>CNN </a:t>
            </a:r>
            <a:r>
              <a:rPr lang="ko-KR" altLang="en-US" sz="3200" dirty="0"/>
              <a:t>구현체들 빼고는 구현된 것들이 별로 없음</a:t>
            </a:r>
            <a:r>
              <a:rPr lang="en-US" altLang="ko-KR" sz="3200" dirty="0"/>
              <a:t>.</a:t>
            </a:r>
          </a:p>
          <a:p>
            <a:pPr algn="ctr"/>
            <a:r>
              <a:rPr lang="en-US" altLang="ko-KR" sz="3200" dirty="0"/>
              <a:t>LSTM , GRU, bi-</a:t>
            </a:r>
            <a:r>
              <a:rPr lang="en-US" altLang="ko-KR" sz="3200" dirty="0" err="1"/>
              <a:t>Drectional</a:t>
            </a:r>
            <a:r>
              <a:rPr lang="en-US" altLang="ko-KR" sz="3200" dirty="0"/>
              <a:t> , GAN, seq2seq</a:t>
            </a:r>
            <a:r>
              <a:rPr lang="ko-KR" altLang="en-US" sz="3200" dirty="0"/>
              <a:t> 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 err="1"/>
              <a:t>charRNN</a:t>
            </a:r>
            <a:r>
              <a:rPr lang="ko-KR" altLang="en-US" sz="3200" dirty="0"/>
              <a:t> 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DQN</a:t>
            </a:r>
            <a:endParaRPr lang="ko-KR" altLang="en-US" sz="3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313C616-A88A-4CE8-B7CD-A45A57BAAF6C}"/>
              </a:ext>
            </a:extLst>
          </p:cNvPr>
          <p:cNvSpPr/>
          <p:nvPr/>
        </p:nvSpPr>
        <p:spPr>
          <a:xfrm>
            <a:off x="6006517" y="3739708"/>
            <a:ext cx="645952" cy="402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C27EDB2C-4CED-42AE-9BFF-CD2BA88C9B36}"/>
              </a:ext>
            </a:extLst>
          </p:cNvPr>
          <p:cNvSpPr/>
          <p:nvPr/>
        </p:nvSpPr>
        <p:spPr>
          <a:xfrm>
            <a:off x="9865453" y="1929468"/>
            <a:ext cx="1912690" cy="1400961"/>
          </a:xfrm>
          <a:prstGeom prst="cloudCallout">
            <a:avLst>
              <a:gd name="adj1" fmla="val -117955"/>
              <a:gd name="adj2" fmla="val 93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LSTM</a:t>
            </a:r>
            <a:r>
              <a:rPr lang="ko-KR" altLang="en-US" dirty="0"/>
              <a:t>의 여러 파생들은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71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72AB4-BEAA-42DD-8798-DEEFF45C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타사 극복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C6B18-7754-4868-852A-89812E6B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GPU Resource Unbalance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en-US" altLang="ko-KR" dirty="0"/>
              <a:t>GPU Node Scale Out </a:t>
            </a:r>
            <a:r>
              <a:rPr lang="ko-KR" altLang="en-US" dirty="0"/>
              <a:t>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408F4-729E-4E90-8042-7702BC7BD338}"/>
              </a:ext>
            </a:extLst>
          </p:cNvPr>
          <p:cNvSpPr txBox="1"/>
          <p:nvPr/>
        </p:nvSpPr>
        <p:spPr>
          <a:xfrm>
            <a:off x="4644704" y="3314641"/>
            <a:ext cx="3576507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사례 소개</a:t>
            </a:r>
            <a:endParaRPr lang="en-US" altLang="ko-KR" dirty="0"/>
          </a:p>
          <a:p>
            <a:pPr algn="ctr"/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High Level Approach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Low Level Approach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S</a:t>
            </a:r>
            <a:r>
              <a:rPr lang="ko-KR" altLang="en-US" dirty="0"/>
              <a:t>사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/>
              <a:t>K</a:t>
            </a:r>
            <a:r>
              <a:rPr lang="ko-KR" altLang="en-US" dirty="0"/>
              <a:t>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369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E4FC5-F776-40A0-867C-24F02569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74431A-A1B9-4804-9B48-5DA4A069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1206" y="-218774"/>
            <a:ext cx="5987084" cy="791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982839-320B-4000-99B3-19577C476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89158" y="-534840"/>
            <a:ext cx="5023584" cy="826047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5AF8D64-977E-45BE-B092-68E2AD19DF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SKT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97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24DEA0-6C91-427B-9EF6-B27E34DCD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8683" y="-446694"/>
            <a:ext cx="4786246" cy="842218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B531C29-A3E7-459B-85D9-462B6F93E1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SKT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56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A44A16-ADCB-4D4F-99C2-60548BA5C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8953" y="-161597"/>
            <a:ext cx="4555709" cy="799863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B2B799B-CCF5-44AC-B2F0-F8853C7410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Kakao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41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C3B39-891D-4244-ACB0-8AEA8F5E1533}"/>
              </a:ext>
            </a:extLst>
          </p:cNvPr>
          <p:cNvSpPr txBox="1"/>
          <p:nvPr/>
        </p:nvSpPr>
        <p:spPr>
          <a:xfrm>
            <a:off x="988876" y="803544"/>
            <a:ext cx="61294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김훈동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스사모</a:t>
            </a:r>
            <a:r>
              <a:rPr lang="en-US" altLang="ko-KR" dirty="0"/>
              <a:t>(Korea</a:t>
            </a:r>
            <a:r>
              <a:rPr lang="ko-KR" altLang="en-US" dirty="0"/>
              <a:t> </a:t>
            </a:r>
            <a:r>
              <a:rPr lang="en-US" altLang="ko-KR" dirty="0"/>
              <a:t>Spark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Group) </a:t>
            </a:r>
            <a:r>
              <a:rPr lang="ko-KR" altLang="en-US" dirty="0"/>
              <a:t>운영진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신세계 그룹 온라인 포털 </a:t>
            </a:r>
            <a:r>
              <a:rPr lang="en-US" altLang="ko-KR" dirty="0"/>
              <a:t>SSG.COM </a:t>
            </a:r>
            <a:r>
              <a:rPr lang="ko-KR" altLang="en-US" dirty="0" err="1"/>
              <a:t>빅데이타파트</a:t>
            </a:r>
            <a:r>
              <a:rPr lang="ko-KR" altLang="en-US" dirty="0"/>
              <a:t> 리더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Hadoop, Spark, Machine Learning, Azure ML </a:t>
            </a:r>
            <a:r>
              <a:rPr lang="ko-KR" altLang="en-US" dirty="0"/>
              <a:t>분야 </a:t>
            </a:r>
            <a:r>
              <a:rPr lang="en-US" altLang="ko-KR" dirty="0"/>
              <a:t>Microsoft MVP(Most</a:t>
            </a:r>
            <a:r>
              <a:rPr lang="ko-KR" altLang="en-US" dirty="0"/>
              <a:t> </a:t>
            </a:r>
            <a:r>
              <a:rPr lang="en-US" altLang="ko-KR" dirty="0"/>
              <a:t>Valuable Professional)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http://hoondongkim.blogspot.kr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hoondongkim@gmail.com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https://www.facebook.com/kim.hoondong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3D4871-FA7B-4EEA-861C-22B53F436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78" t="28077" r="34453" b="12212"/>
          <a:stretch/>
        </p:blipFill>
        <p:spPr>
          <a:xfrm>
            <a:off x="6096000" y="2810619"/>
            <a:ext cx="5052963" cy="35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66F02-FE10-4FED-9E21-F95C9DE6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6484" y="-259609"/>
            <a:ext cx="4601023" cy="809900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68A2D90-0258-40DB-BA8A-9947E239D4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Kakao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0F423-7F51-4A2D-B3B7-6758417A1904}"/>
              </a:ext>
            </a:extLst>
          </p:cNvPr>
          <p:cNvSpPr txBox="1"/>
          <p:nvPr/>
        </p:nvSpPr>
        <p:spPr>
          <a:xfrm>
            <a:off x="3934437" y="2961314"/>
            <a:ext cx="3632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HOL Start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5832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A8DA82-B299-4B64-B0A5-94BD39278BCB}"/>
              </a:ext>
            </a:extLst>
          </p:cNvPr>
          <p:cNvSpPr/>
          <p:nvPr/>
        </p:nvSpPr>
        <p:spPr>
          <a:xfrm>
            <a:off x="605932" y="404621"/>
            <a:ext cx="10090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GPU </a:t>
            </a:r>
            <a:r>
              <a:rPr lang="ko-KR" altLang="en-US" sz="3600" dirty="0"/>
              <a:t>가 항상 </a:t>
            </a:r>
            <a:r>
              <a:rPr lang="en-US" altLang="ko-KR" sz="3600" dirty="0"/>
              <a:t>CPU </a:t>
            </a:r>
            <a:r>
              <a:rPr lang="ko-KR" altLang="en-US" sz="3600" dirty="0"/>
              <a:t>를 이기는가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pic>
        <p:nvPicPr>
          <p:cNvPr id="5" name="Picture 2" descr="Resource exhausted tensorflow에 대한 이미지 검색결과">
            <a:extLst>
              <a:ext uri="{FF2B5EF4-FFF2-40B4-BE49-F238E27FC236}">
                <a16:creationId xmlns:a16="http://schemas.microsoft.com/office/drawing/2014/main" id="{6F010CD3-CDD7-4110-8733-C96693F7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38" y="1654478"/>
            <a:ext cx="7877262" cy="131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B532E-8E46-4C7D-ADEA-1650CAF1648C}"/>
              </a:ext>
            </a:extLst>
          </p:cNvPr>
          <p:cNvSpPr txBox="1"/>
          <p:nvPr/>
        </p:nvSpPr>
        <p:spPr>
          <a:xfrm>
            <a:off x="1124125" y="3254928"/>
            <a:ext cx="7449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간단한 모델의 경우 무관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복잡한 모델은 </a:t>
            </a:r>
            <a:r>
              <a:rPr lang="en-US" altLang="ko-KR" dirty="0"/>
              <a:t>GPU </a:t>
            </a:r>
            <a:r>
              <a:rPr lang="ko-KR" altLang="en-US" dirty="0"/>
              <a:t>의 협소한 </a:t>
            </a:r>
            <a:r>
              <a:rPr lang="en-US" altLang="ko-KR" dirty="0"/>
              <a:t>Memory </a:t>
            </a:r>
            <a:r>
              <a:rPr lang="ko-KR" altLang="en-US" dirty="0"/>
              <a:t>문제로 인하여 </a:t>
            </a:r>
            <a:r>
              <a:rPr lang="en-US" altLang="ko-KR" dirty="0"/>
              <a:t>Resource Exhausted Error </a:t>
            </a:r>
            <a:r>
              <a:rPr lang="ko-KR" altLang="en-US" dirty="0"/>
              <a:t>를 자주 접하게 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경우 </a:t>
            </a:r>
            <a:r>
              <a:rPr lang="en-US" altLang="ko-KR" dirty="0"/>
              <a:t>Batch Size </a:t>
            </a:r>
            <a:r>
              <a:rPr lang="ko-KR" altLang="en-US" dirty="0"/>
              <a:t>가 너무 작아 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Batch Size </a:t>
            </a:r>
            <a:r>
              <a:rPr lang="ko-KR" altLang="en-US" dirty="0"/>
              <a:t>가 너무 작아지면</a:t>
            </a:r>
            <a:r>
              <a:rPr lang="en-US" altLang="ko-KR" dirty="0"/>
              <a:t>??? -&gt; </a:t>
            </a:r>
            <a:r>
              <a:rPr lang="ko-KR" altLang="en-US" dirty="0"/>
              <a:t>이 부분은 다소 논란이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8F5FE-D604-4611-98EA-01689C5934DB}"/>
              </a:ext>
            </a:extLst>
          </p:cNvPr>
          <p:cNvSpPr txBox="1"/>
          <p:nvPr/>
        </p:nvSpPr>
        <p:spPr>
          <a:xfrm>
            <a:off x="1191238" y="5159229"/>
            <a:ext cx="787726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의 협소한 </a:t>
            </a:r>
            <a:r>
              <a:rPr lang="en-US" altLang="ko-KR" dirty="0"/>
              <a:t>Memory </a:t>
            </a:r>
            <a:r>
              <a:rPr lang="ko-KR" altLang="en-US" dirty="0"/>
              <a:t>문제로 가끔 </a:t>
            </a:r>
            <a:r>
              <a:rPr lang="en-US" altLang="ko-KR" dirty="0"/>
              <a:t>Batch Size </a:t>
            </a:r>
            <a:r>
              <a:rPr lang="ko-KR" altLang="en-US" dirty="0"/>
              <a:t>를 크게 줄 수 있는 </a:t>
            </a:r>
            <a:r>
              <a:rPr lang="en-US" altLang="ko-KR" dirty="0"/>
              <a:t>CPU </a:t>
            </a:r>
            <a:r>
              <a:rPr lang="ko-KR" altLang="en-US" dirty="0"/>
              <a:t>멀티 </a:t>
            </a:r>
            <a:r>
              <a:rPr lang="en-US" altLang="ko-KR" dirty="0"/>
              <a:t>Core </a:t>
            </a:r>
            <a:r>
              <a:rPr lang="ko-KR" altLang="en-US" dirty="0"/>
              <a:t>의 </a:t>
            </a:r>
            <a:r>
              <a:rPr lang="en-US" altLang="ko-KR" dirty="0"/>
              <a:t>Parallel Computation </a:t>
            </a:r>
            <a:r>
              <a:rPr lang="ko-KR" altLang="en-US" dirty="0"/>
              <a:t>이 필요할 때가 있음</a:t>
            </a:r>
            <a:r>
              <a:rPr lang="en-US" altLang="ko-KR" dirty="0"/>
              <a:t>.(</a:t>
            </a:r>
            <a:r>
              <a:rPr lang="ko-KR" altLang="en-US" dirty="0"/>
              <a:t>항상 </a:t>
            </a:r>
            <a:r>
              <a:rPr lang="en-US" altLang="ko-KR" dirty="0"/>
              <a:t>True 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아님</a:t>
            </a:r>
            <a:r>
              <a:rPr lang="en-US" altLang="ko-KR" dirty="0"/>
              <a:t>.</a:t>
            </a:r>
            <a:r>
              <a:rPr lang="ko-KR" altLang="en-US" dirty="0"/>
              <a:t>논란이 있는 부분임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61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0B4D20-9EDB-4180-ACAD-8980CB7DB121}"/>
              </a:ext>
            </a:extLst>
          </p:cNvPr>
          <p:cNvSpPr/>
          <p:nvPr/>
        </p:nvSpPr>
        <p:spPr>
          <a:xfrm>
            <a:off x="748545" y="653576"/>
            <a:ext cx="10559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BigData Scale Data </a:t>
            </a:r>
            <a:r>
              <a:rPr lang="ko-KR" altLang="en-US" sz="3200" dirty="0"/>
              <a:t>정제 및 전처리가 한세월</a:t>
            </a:r>
            <a:r>
              <a:rPr lang="en-US" altLang="ko-KR" sz="3200" dirty="0"/>
              <a:t>….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E30C5-7E6A-4830-9C28-297E30A0E8AE}"/>
              </a:ext>
            </a:extLst>
          </p:cNvPr>
          <p:cNvSpPr txBox="1"/>
          <p:nvPr/>
        </p:nvSpPr>
        <p:spPr>
          <a:xfrm>
            <a:off x="1006678" y="5089461"/>
            <a:ext cx="1030168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대용량 데이터 전처리가 </a:t>
            </a:r>
            <a:r>
              <a:rPr lang="en-US" altLang="ko-KR" dirty="0"/>
              <a:t>Model Training </a:t>
            </a:r>
            <a:r>
              <a:rPr lang="ko-KR" altLang="en-US" dirty="0"/>
              <a:t>보다 더 오래 걸리는 경우가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매일 </a:t>
            </a:r>
            <a:r>
              <a:rPr lang="ko-KR" altLang="en-US" dirty="0" err="1"/>
              <a:t>매일</a:t>
            </a:r>
            <a:r>
              <a:rPr lang="ko-KR" altLang="en-US" dirty="0"/>
              <a:t> 배치가 돌아야 하는 상황</a:t>
            </a:r>
            <a:r>
              <a:rPr lang="en-US" altLang="ko-KR" dirty="0"/>
              <a:t>, </a:t>
            </a:r>
            <a:r>
              <a:rPr lang="ko-KR" altLang="en-US" dirty="0"/>
              <a:t>혹은 준 실시간으로 </a:t>
            </a:r>
            <a:r>
              <a:rPr lang="en-US" altLang="ko-KR" dirty="0"/>
              <a:t>Training </a:t>
            </a:r>
            <a:r>
              <a:rPr lang="ko-KR" altLang="en-US" dirty="0"/>
              <a:t>주기가 </a:t>
            </a:r>
            <a:r>
              <a:rPr lang="ko-KR" altLang="en-US" dirty="0" err="1"/>
              <a:t>잛기라도</a:t>
            </a:r>
            <a:r>
              <a:rPr lang="ko-KR" altLang="en-US" dirty="0"/>
              <a:t> 하면</a:t>
            </a:r>
            <a:r>
              <a:rPr lang="en-US" altLang="ko-KR" dirty="0"/>
              <a:t>, Python </a:t>
            </a:r>
            <a:r>
              <a:rPr lang="ko-KR" altLang="en-US" dirty="0"/>
              <a:t>만 가지고는 답 없음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DD871-C0C3-49B3-B338-1CE4665A6374}"/>
              </a:ext>
            </a:extLst>
          </p:cNvPr>
          <p:cNvSpPr txBox="1"/>
          <p:nvPr/>
        </p:nvSpPr>
        <p:spPr>
          <a:xfrm>
            <a:off x="1139279" y="1627799"/>
            <a:ext cx="6929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ko-KR" altLang="en-US" dirty="0"/>
              <a:t>은 쉽고 편하지만</a:t>
            </a:r>
            <a:r>
              <a:rPr lang="en-US" altLang="ko-KR" dirty="0"/>
              <a:t>, </a:t>
            </a:r>
            <a:r>
              <a:rPr lang="ko-KR" altLang="en-US" dirty="0"/>
              <a:t>굉장히 </a:t>
            </a:r>
            <a:r>
              <a:rPr lang="en-US" altLang="ko-KR" dirty="0"/>
              <a:t>* 10  </a:t>
            </a:r>
            <a:r>
              <a:rPr lang="ko-KR" altLang="en-US" dirty="0"/>
              <a:t>느린 언어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쓰레드도 매우 원시적임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병렬처리는 단독으로는 힘듦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그냥 돌리면</a:t>
            </a:r>
            <a:r>
              <a:rPr lang="en-US" altLang="ko-KR" dirty="0"/>
              <a:t>, CPU </a:t>
            </a:r>
            <a:r>
              <a:rPr lang="ko-KR" altLang="en-US" dirty="0"/>
              <a:t>가 </a:t>
            </a:r>
            <a:r>
              <a:rPr lang="en-US" altLang="ko-KR" dirty="0"/>
              <a:t>24 Core </a:t>
            </a:r>
            <a:r>
              <a:rPr lang="ko-KR" altLang="en-US" dirty="0"/>
              <a:t>임에도</a:t>
            </a:r>
            <a:r>
              <a:rPr lang="en-US" altLang="ko-KR" dirty="0"/>
              <a:t>, 1 Core </a:t>
            </a:r>
            <a:r>
              <a:rPr lang="ko-KR" altLang="en-US" dirty="0"/>
              <a:t>에서만 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43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0FE331-736A-4A63-B542-6F11377C64A1}"/>
              </a:ext>
            </a:extLst>
          </p:cNvPr>
          <p:cNvSpPr/>
          <p:nvPr/>
        </p:nvSpPr>
        <p:spPr>
          <a:xfrm>
            <a:off x="596581" y="301238"/>
            <a:ext cx="111480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BigData </a:t>
            </a:r>
            <a:r>
              <a:rPr lang="ko-KR" altLang="en-US" sz="2800" dirty="0"/>
              <a:t>시스템과 </a:t>
            </a:r>
            <a:r>
              <a:rPr lang="en-US" altLang="ko-KR" sz="2800" dirty="0"/>
              <a:t>Deep Learning </a:t>
            </a:r>
            <a:r>
              <a:rPr lang="ko-KR" altLang="en-US" sz="2800" dirty="0"/>
              <a:t>시스템이 양분화 되어 있는</a:t>
            </a:r>
            <a:r>
              <a:rPr lang="en-US" altLang="ko-KR" sz="2800" dirty="0"/>
              <a:t> </a:t>
            </a:r>
            <a:r>
              <a:rPr lang="ko-KR" altLang="en-US" sz="2800" dirty="0"/>
              <a:t>경우의 </a:t>
            </a:r>
            <a:r>
              <a:rPr lang="en-US" altLang="ko-KR" sz="2800" dirty="0"/>
              <a:t>Data </a:t>
            </a:r>
            <a:r>
              <a:rPr lang="ko-KR" altLang="en-US" sz="2800" dirty="0"/>
              <a:t>이동 문제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28D6B-2186-42EB-A565-BBA260578219}"/>
              </a:ext>
            </a:extLst>
          </p:cNvPr>
          <p:cNvSpPr txBox="1"/>
          <p:nvPr/>
        </p:nvSpPr>
        <p:spPr>
          <a:xfrm>
            <a:off x="813733" y="5961915"/>
            <a:ext cx="1072951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Pipe Line </a:t>
            </a:r>
            <a:r>
              <a:rPr lang="ko-KR" altLang="en-US" dirty="0"/>
              <a:t>이 복잡하고 </a:t>
            </a:r>
            <a:r>
              <a:rPr lang="en-US" altLang="ko-KR" dirty="0"/>
              <a:t>Data </a:t>
            </a:r>
            <a:r>
              <a:rPr lang="ko-KR" altLang="en-US" dirty="0"/>
              <a:t>복제 </a:t>
            </a:r>
            <a:r>
              <a:rPr lang="en-US" altLang="ko-KR" dirty="0"/>
              <a:t>Cost </a:t>
            </a:r>
            <a:r>
              <a:rPr lang="ko-KR" altLang="en-US" dirty="0"/>
              <a:t>가 높다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 </a:t>
            </a:r>
            <a:r>
              <a:rPr lang="en-US" altLang="ko-KR" dirty="0"/>
              <a:t>Large Scale </a:t>
            </a:r>
            <a:r>
              <a:rPr lang="ko-KR" altLang="en-US" dirty="0"/>
              <a:t>데이터는</a:t>
            </a:r>
            <a:r>
              <a:rPr lang="en-US" altLang="ko-KR" dirty="0"/>
              <a:t>??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47CC7-46E3-406B-8820-F8800E42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99" y="1584093"/>
            <a:ext cx="6391317" cy="41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827AE4-1C33-46D0-8626-FEA25F15EC5A}"/>
              </a:ext>
            </a:extLst>
          </p:cNvPr>
          <p:cNvSpPr/>
          <p:nvPr/>
        </p:nvSpPr>
        <p:spPr>
          <a:xfrm>
            <a:off x="572376" y="552907"/>
            <a:ext cx="110128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모델 개발보다 </a:t>
            </a:r>
            <a:r>
              <a:rPr lang="en-US" altLang="ko-KR" sz="3600" dirty="0"/>
              <a:t>Data </a:t>
            </a:r>
            <a:r>
              <a:rPr lang="ko-KR" altLang="en-US" sz="3600" dirty="0"/>
              <a:t>전처리와 </a:t>
            </a:r>
            <a:endParaRPr lang="en-US" altLang="ko-KR" sz="3600" dirty="0"/>
          </a:p>
          <a:p>
            <a:r>
              <a:rPr lang="en-US" altLang="ko-KR" sz="3600" dirty="0"/>
              <a:t>Population </a:t>
            </a:r>
            <a:r>
              <a:rPr lang="ko-KR" altLang="en-US" sz="3600" dirty="0"/>
              <a:t>문제가 더 어려운 </a:t>
            </a:r>
            <a:endParaRPr lang="en-US" altLang="ko-KR" sz="3600" dirty="0"/>
          </a:p>
          <a:p>
            <a:r>
              <a:rPr lang="ko-KR" altLang="en-US" sz="3600" dirty="0"/>
              <a:t>문제인 경우가 많다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D8632-1677-4904-85E2-98C3A833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" t="5015" r="43607" b="795"/>
          <a:stretch/>
        </p:blipFill>
        <p:spPr>
          <a:xfrm>
            <a:off x="7032770" y="251670"/>
            <a:ext cx="4781725" cy="6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8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55829-AD6D-4B96-8497-CDE7AFF4C3E1}"/>
              </a:ext>
            </a:extLst>
          </p:cNvPr>
          <p:cNvSpPr txBox="1"/>
          <p:nvPr/>
        </p:nvSpPr>
        <p:spPr>
          <a:xfrm>
            <a:off x="2332139" y="2357306"/>
            <a:ext cx="78520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즉</a:t>
            </a:r>
            <a:r>
              <a:rPr lang="en-US" altLang="ko-KR" sz="2400" dirty="0"/>
              <a:t>, GPU </a:t>
            </a:r>
            <a:r>
              <a:rPr lang="ko-KR" altLang="en-US" sz="2400" dirty="0"/>
              <a:t>만 가지고는 </a:t>
            </a:r>
            <a:r>
              <a:rPr lang="en-US" altLang="ko-KR" sz="2400" dirty="0"/>
              <a:t>Memory </a:t>
            </a:r>
            <a:r>
              <a:rPr lang="ko-KR" altLang="en-US" sz="2400" dirty="0"/>
              <a:t>문제등 한계가 있고</a:t>
            </a:r>
            <a:r>
              <a:rPr lang="en-US" altLang="ko-KR" sz="2400" dirty="0"/>
              <a:t>,</a:t>
            </a:r>
          </a:p>
          <a:p>
            <a:endParaRPr lang="en-US" altLang="ko-KR" sz="2400" dirty="0"/>
          </a:p>
          <a:p>
            <a:r>
              <a:rPr lang="ko-KR" altLang="en-US" sz="2400" dirty="0"/>
              <a:t>속도 뿐 아니라 </a:t>
            </a:r>
            <a:r>
              <a:rPr lang="en-US" altLang="ko-KR" sz="2400" dirty="0"/>
              <a:t>BigData Scale </a:t>
            </a:r>
            <a:r>
              <a:rPr lang="ko-KR" altLang="en-US" sz="2400" dirty="0"/>
              <a:t>초 대용량 </a:t>
            </a:r>
            <a:r>
              <a:rPr lang="en-US" altLang="ko-KR" sz="2400" dirty="0"/>
              <a:t>Data </a:t>
            </a:r>
            <a:r>
              <a:rPr lang="ko-KR" altLang="en-US" sz="2400" dirty="0"/>
              <a:t>핸들링도 빠르고 쉽게 가능했으면 하고</a:t>
            </a:r>
            <a:r>
              <a:rPr lang="en-US" altLang="ko-KR" sz="2400" dirty="0"/>
              <a:t>,</a:t>
            </a:r>
          </a:p>
          <a:p>
            <a:endParaRPr lang="en-US" altLang="ko-KR" sz="2400" dirty="0"/>
          </a:p>
          <a:p>
            <a:r>
              <a:rPr lang="ko-KR" altLang="en-US" sz="2400" dirty="0" err="1"/>
              <a:t>전처리</a:t>
            </a:r>
            <a:r>
              <a:rPr lang="ko-KR" altLang="en-US" sz="2400" dirty="0"/>
              <a:t> 및 </a:t>
            </a:r>
            <a:r>
              <a:rPr lang="en-US" altLang="ko-KR" sz="2400" dirty="0"/>
              <a:t>Population </a:t>
            </a:r>
            <a:r>
              <a:rPr lang="ko-KR" altLang="en-US" sz="2400" dirty="0"/>
              <a:t>하는데 </a:t>
            </a:r>
            <a:r>
              <a:rPr lang="en-US" altLang="ko-KR" sz="2400" dirty="0"/>
              <a:t>Model </a:t>
            </a:r>
            <a:r>
              <a:rPr lang="ko-KR" altLang="en-US" sz="2400" dirty="0"/>
              <a:t>개발보다 </a:t>
            </a:r>
            <a:r>
              <a:rPr lang="en-US" altLang="ko-KR" sz="2400" dirty="0"/>
              <a:t>3~4</a:t>
            </a:r>
            <a:r>
              <a:rPr lang="ko-KR" altLang="en-US" sz="2400" dirty="0"/>
              <a:t>배 시간을 할애 한다면</a:t>
            </a:r>
            <a:r>
              <a:rPr lang="en-US" altLang="ko-KR" sz="2400" dirty="0"/>
              <a:t>…</a:t>
            </a:r>
            <a:r>
              <a:rPr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691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00E121-DD21-4AEA-8783-BE61DA1BC0DE}"/>
              </a:ext>
            </a:extLst>
          </p:cNvPr>
          <p:cNvSpPr/>
          <p:nvPr/>
        </p:nvSpPr>
        <p:spPr>
          <a:xfrm>
            <a:off x="2054432" y="989136"/>
            <a:ext cx="82612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/>
              <a:t>Zupyter</a:t>
            </a:r>
            <a:r>
              <a:rPr lang="en-US" altLang="ko-KR" sz="2800" dirty="0"/>
              <a:t> on </a:t>
            </a:r>
            <a:r>
              <a:rPr lang="en-US" altLang="ko-KR" sz="2800" dirty="0" err="1"/>
              <a:t>PySPark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Zupyter</a:t>
            </a:r>
            <a:r>
              <a:rPr lang="en-US" altLang="ko-KR" sz="2800" dirty="0"/>
              <a:t> on Hadoop , Scala Spark or R Spark or Julia </a:t>
            </a:r>
            <a:r>
              <a:rPr lang="ko-KR" altLang="en-US" sz="2800" dirty="0"/>
              <a:t>랭귀지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F14CB9D-D78A-4960-8C2A-399C6B623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3389" b="68905"/>
          <a:stretch/>
        </p:blipFill>
        <p:spPr bwMode="auto">
          <a:xfrm>
            <a:off x="2215055" y="2114330"/>
            <a:ext cx="7939985" cy="454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19FC545-0863-44CA-80C6-8BC01C4DC0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03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7C058-324E-4493-AF86-4090361F9337}"/>
              </a:ext>
            </a:extLst>
          </p:cNvPr>
          <p:cNvSpPr/>
          <p:nvPr/>
        </p:nvSpPr>
        <p:spPr>
          <a:xfrm>
            <a:off x="2169518" y="1282750"/>
            <a:ext cx="8261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/>
              <a:t>Scikit</a:t>
            </a:r>
            <a:r>
              <a:rPr lang="en-US" altLang="ko-KR" sz="2800" dirty="0"/>
              <a:t>–learn Parallel on PySpark </a:t>
            </a:r>
            <a:endParaRPr lang="ko-KR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6A4413-055A-46AF-A372-0BCCC39A7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42128" r="4121" b="33776"/>
          <a:stretch/>
        </p:blipFill>
        <p:spPr bwMode="auto">
          <a:xfrm>
            <a:off x="1795245" y="2064085"/>
            <a:ext cx="9009776" cy="418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035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A58661-250B-4FB9-BCA3-4BAD30E36E25}"/>
              </a:ext>
            </a:extLst>
          </p:cNvPr>
          <p:cNvSpPr/>
          <p:nvPr/>
        </p:nvSpPr>
        <p:spPr>
          <a:xfrm>
            <a:off x="964734" y="1056247"/>
            <a:ext cx="9487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EBA79DA-3BDF-44AE-A28C-26282C459BB0}"/>
              </a:ext>
            </a:extLst>
          </p:cNvPr>
          <p:cNvSpPr txBox="1">
            <a:spLocks/>
          </p:cNvSpPr>
          <p:nvPr/>
        </p:nvSpPr>
        <p:spPr>
          <a:xfrm>
            <a:off x="907802" y="2395908"/>
            <a:ext cx="9628771" cy="54685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BigDL Deep Learning Job on Hadoop Yarn Manager (by</a:t>
            </a:r>
            <a:r>
              <a:rPr lang="ko-KR" altLang="en-US" sz="2000" dirty="0"/>
              <a:t> </a:t>
            </a:r>
            <a:r>
              <a:rPr lang="en-US" altLang="ko-KR" sz="2000" dirty="0"/>
              <a:t>Spark</a:t>
            </a:r>
            <a:r>
              <a:rPr lang="ko-KR" altLang="en-US" sz="2000" dirty="0"/>
              <a:t> </a:t>
            </a:r>
            <a:r>
              <a:rPr lang="en-US" altLang="ko-KR" sz="2000" dirty="0"/>
              <a:t>Job)</a:t>
            </a:r>
            <a:endParaRPr lang="ko-KR" altLang="en-US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97C704-A1BD-4962-9BB9-B2678799A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39"/>
          <a:stretch/>
        </p:blipFill>
        <p:spPr bwMode="auto">
          <a:xfrm>
            <a:off x="1466083" y="2942759"/>
            <a:ext cx="9791943" cy="379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C67C1D0-28A2-4685-82F5-84F2BD2515C5}"/>
              </a:ext>
            </a:extLst>
          </p:cNvPr>
          <p:cNvSpPr/>
          <p:nvPr/>
        </p:nvSpPr>
        <p:spPr>
          <a:xfrm>
            <a:off x="4322647" y="5966643"/>
            <a:ext cx="2250385" cy="570015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D915250-1D3E-475F-AB31-DEE1BF9A9019}"/>
              </a:ext>
            </a:extLst>
          </p:cNvPr>
          <p:cNvSpPr/>
          <p:nvPr/>
        </p:nvSpPr>
        <p:spPr>
          <a:xfrm>
            <a:off x="5235025" y="4552892"/>
            <a:ext cx="746325" cy="358236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90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28599-E142-429D-AA18-B81FAC12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Science</a:t>
            </a:r>
            <a:r>
              <a:rPr lang="ko-KR" altLang="en-US" dirty="0"/>
              <a:t> 에 적합한 개발 방법론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B9CE2-1510-448E-98A5-403824EAC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&amp; </a:t>
            </a:r>
            <a:r>
              <a:rPr lang="ko-KR" altLang="en-US" dirty="0"/>
              <a:t>나선형 접근이 유리</a:t>
            </a:r>
            <a:endParaRPr lang="en-US" altLang="ko-KR" dirty="0"/>
          </a:p>
          <a:p>
            <a:r>
              <a:rPr lang="en-US" altLang="ko-KR" dirty="0"/>
              <a:t>But, </a:t>
            </a:r>
            <a:r>
              <a:rPr lang="ko-KR" altLang="en-US" dirty="0"/>
              <a:t>소개하는 아키텍처는 정답도 아니고</a:t>
            </a:r>
            <a:r>
              <a:rPr lang="en-US" altLang="ko-KR" dirty="0"/>
              <a:t>, </a:t>
            </a:r>
            <a:r>
              <a:rPr lang="ko-KR" altLang="en-US" dirty="0"/>
              <a:t>정답이 존재 하지도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 </a:t>
            </a:r>
            <a:r>
              <a:rPr lang="en-US" altLang="ko-KR" dirty="0"/>
              <a:t>&amp; Test &amp; </a:t>
            </a:r>
            <a:r>
              <a:rPr lang="ko-KR" altLang="en-US" dirty="0"/>
              <a:t>적용 </a:t>
            </a:r>
            <a:r>
              <a:rPr lang="en-US" altLang="ko-KR" dirty="0"/>
              <a:t>&amp; </a:t>
            </a:r>
            <a:r>
              <a:rPr lang="ko-KR" altLang="en-US" dirty="0"/>
              <a:t>확인 </a:t>
            </a:r>
            <a:r>
              <a:rPr lang="en-US" altLang="ko-KR" dirty="0"/>
              <a:t>&amp; </a:t>
            </a:r>
            <a:r>
              <a:rPr lang="ko-KR" altLang="en-US" dirty="0"/>
              <a:t>변경 </a:t>
            </a:r>
            <a:r>
              <a:rPr lang="en-US" altLang="ko-KR" dirty="0"/>
              <a:t>&amp; </a:t>
            </a:r>
            <a:r>
              <a:rPr lang="ko-KR" altLang="en-US" dirty="0"/>
              <a:t>진화 의 반복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AutoShape 2" descr="나선형에 대한 이미지 검색결과">
            <a:extLst>
              <a:ext uri="{FF2B5EF4-FFF2-40B4-BE49-F238E27FC236}">
                <a16:creationId xmlns:a16="http://schemas.microsoft.com/office/drawing/2014/main" id="{4C291DFF-6F5A-4041-A7C2-BEBB86D0D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http://cfile6.uf.tistory.com/image/226A483955A285441AE33D">
            <a:extLst>
              <a:ext uri="{FF2B5EF4-FFF2-40B4-BE49-F238E27FC236}">
                <a16:creationId xmlns:a16="http://schemas.microsoft.com/office/drawing/2014/main" id="{73A7F98D-1742-40E7-886E-56B28E6F9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92" y="4037566"/>
            <a:ext cx="6139216" cy="22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16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6530C0-5B52-4826-9934-31D800145A70}"/>
              </a:ext>
            </a:extLst>
          </p:cNvPr>
          <p:cNvSpPr/>
          <p:nvPr/>
        </p:nvSpPr>
        <p:spPr>
          <a:xfrm>
            <a:off x="1048624" y="989135"/>
            <a:ext cx="10452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BE4E788-D3E3-46C2-A57B-A7679F9F1D4B}"/>
              </a:ext>
            </a:extLst>
          </p:cNvPr>
          <p:cNvSpPr txBox="1">
            <a:spLocks/>
          </p:cNvSpPr>
          <p:nvPr/>
        </p:nvSpPr>
        <p:spPr>
          <a:xfrm>
            <a:off x="2029267" y="2466363"/>
            <a:ext cx="7953462" cy="62664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BigDL</a:t>
            </a:r>
            <a:r>
              <a:rPr lang="ko-KR" altLang="en-US" sz="2400" dirty="0"/>
              <a:t> </a:t>
            </a:r>
            <a:r>
              <a:rPr lang="en-US" altLang="ko-KR" sz="2400" dirty="0"/>
              <a:t>Deep Learning Text Classification</a:t>
            </a:r>
            <a:endParaRPr lang="ko-KR" altLang="en-US" sz="2400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26AFF7E3-7D64-40E4-8432-F135C65F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7" y="3271706"/>
            <a:ext cx="8193178" cy="337863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460D3CB-43F4-49FB-B54D-88C75E93913D}"/>
              </a:ext>
            </a:extLst>
          </p:cNvPr>
          <p:cNvSpPr/>
          <p:nvPr/>
        </p:nvSpPr>
        <p:spPr>
          <a:xfrm>
            <a:off x="5615573" y="6113405"/>
            <a:ext cx="751673" cy="3582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219502-DA96-4329-900F-C9F54ECA0D3D}"/>
              </a:ext>
            </a:extLst>
          </p:cNvPr>
          <p:cNvSpPr/>
          <p:nvPr/>
        </p:nvSpPr>
        <p:spPr>
          <a:xfrm>
            <a:off x="8599093" y="6199785"/>
            <a:ext cx="950848" cy="3582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8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6AE1CB-331A-4C7D-AF6D-96F1ED4E63A5}"/>
              </a:ext>
            </a:extLst>
          </p:cNvPr>
          <p:cNvSpPr/>
          <p:nvPr/>
        </p:nvSpPr>
        <p:spPr>
          <a:xfrm>
            <a:off x="1048624" y="989135"/>
            <a:ext cx="1055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558ED-2C20-4506-A5B0-4E3A701D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99"/>
          <a:stretch/>
        </p:blipFill>
        <p:spPr>
          <a:xfrm>
            <a:off x="2292434" y="3260805"/>
            <a:ext cx="7648522" cy="343318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D888CC-0512-4680-8771-61EB8F7537AA}"/>
              </a:ext>
            </a:extLst>
          </p:cNvPr>
          <p:cNvSpPr txBox="1">
            <a:spLocks/>
          </p:cNvSpPr>
          <p:nvPr/>
        </p:nvSpPr>
        <p:spPr>
          <a:xfrm>
            <a:off x="2003348" y="2327995"/>
            <a:ext cx="8086987" cy="91000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BigDL Deep Learning Job on Hadoop Yarn Manager (by</a:t>
            </a:r>
            <a:r>
              <a:rPr lang="ko-KR" altLang="en-US" sz="2400" dirty="0"/>
              <a:t> </a:t>
            </a:r>
            <a:r>
              <a:rPr lang="en-US" altLang="ko-KR" sz="2400" dirty="0"/>
              <a:t>Spark</a:t>
            </a:r>
            <a:r>
              <a:rPr lang="ko-KR" altLang="en-US" sz="2400" dirty="0"/>
              <a:t> </a:t>
            </a:r>
            <a:r>
              <a:rPr lang="en-US" altLang="ko-KR" sz="2400" dirty="0"/>
              <a:t>Job)</a:t>
            </a:r>
            <a:endParaRPr lang="ko-KR" altLang="en-US" sz="2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C6E86D-1A02-4B57-A739-798F40335A36}"/>
              </a:ext>
            </a:extLst>
          </p:cNvPr>
          <p:cNvSpPr/>
          <p:nvPr/>
        </p:nvSpPr>
        <p:spPr>
          <a:xfrm>
            <a:off x="4585343" y="5910482"/>
            <a:ext cx="1959428" cy="570015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9BAAB7-3ABC-4484-A8B2-EB9907F9CB87}"/>
              </a:ext>
            </a:extLst>
          </p:cNvPr>
          <p:cNvSpPr/>
          <p:nvPr/>
        </p:nvSpPr>
        <p:spPr>
          <a:xfrm>
            <a:off x="5272145" y="4562835"/>
            <a:ext cx="774697" cy="476989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3EA516-312D-406B-9DCA-05B62B5A352F}"/>
              </a:ext>
            </a:extLst>
          </p:cNvPr>
          <p:cNvSpPr/>
          <p:nvPr/>
        </p:nvSpPr>
        <p:spPr>
          <a:xfrm>
            <a:off x="1048624" y="989135"/>
            <a:ext cx="1055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GPU Memory Resource </a:t>
            </a:r>
            <a:r>
              <a:rPr lang="ko-KR" altLang="en-US" sz="2400" dirty="0"/>
              <a:t>가 문제될 때는 </a:t>
            </a:r>
            <a:r>
              <a:rPr lang="en-US" altLang="ko-KR" sz="2400" dirty="0"/>
              <a:t>BigData Scale Large Cluster Parallel Deep Learning Approach with BigDL</a:t>
            </a:r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BC28F13-E05E-4FFF-9D0E-7C54031BF779}"/>
              </a:ext>
            </a:extLst>
          </p:cNvPr>
          <p:cNvSpPr txBox="1">
            <a:spLocks/>
          </p:cNvSpPr>
          <p:nvPr/>
        </p:nvSpPr>
        <p:spPr>
          <a:xfrm>
            <a:off x="2682589" y="2209301"/>
            <a:ext cx="7845596" cy="89916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BigDL</a:t>
            </a:r>
            <a:r>
              <a:rPr lang="ko-KR" altLang="en-US" sz="2400" dirty="0"/>
              <a:t> </a:t>
            </a:r>
            <a:r>
              <a:rPr lang="en-US" altLang="ko-KR" sz="2400" dirty="0"/>
              <a:t>Deep Learning Text Classification</a:t>
            </a:r>
            <a:endParaRPr lang="ko-KR" altLang="en-US" sz="2400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C1C296E7-4039-47B5-B2EC-E1C38039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6" y="2891226"/>
            <a:ext cx="5972962" cy="3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5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34B2C-4EAE-412C-9966-E11FEDB779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CFCED0F-2194-4E43-8E84-93BDCA681870}"/>
              </a:ext>
            </a:extLst>
          </p:cNvPr>
          <p:cNvSpPr txBox="1">
            <a:spLocks/>
          </p:cNvSpPr>
          <p:nvPr/>
        </p:nvSpPr>
        <p:spPr>
          <a:xfrm>
            <a:off x="1192898" y="1043345"/>
            <a:ext cx="7900769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Spark BigData Scale Deep Learning</a:t>
            </a:r>
            <a:endParaRPr lang="ko-KR" altLang="en-US" sz="3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F846B3-26ED-44C2-A4F4-76F7D06FF50B}"/>
              </a:ext>
            </a:extLst>
          </p:cNvPr>
          <p:cNvSpPr txBox="1">
            <a:spLocks/>
          </p:cNvSpPr>
          <p:nvPr/>
        </p:nvSpPr>
        <p:spPr>
          <a:xfrm>
            <a:off x="2759279" y="2287019"/>
            <a:ext cx="795346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BigDL </a:t>
            </a:r>
            <a:r>
              <a:rPr lang="ko-KR" altLang="en-US" sz="2400" dirty="0"/>
              <a:t>예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B02A13-A202-41E9-A5C2-6250D0EA7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3" b="37500"/>
          <a:stretch/>
        </p:blipFill>
        <p:spPr bwMode="auto">
          <a:xfrm>
            <a:off x="2543525" y="2915699"/>
            <a:ext cx="7540042" cy="292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965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32F99-B9BF-4555-8F23-051DAF4ABD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726795-7284-46D8-99D9-3EE4FDE4FE5D}"/>
              </a:ext>
            </a:extLst>
          </p:cNvPr>
          <p:cNvSpPr txBox="1">
            <a:spLocks/>
          </p:cNvSpPr>
          <p:nvPr/>
        </p:nvSpPr>
        <p:spPr>
          <a:xfrm>
            <a:off x="756670" y="945241"/>
            <a:ext cx="10677524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Tenosrflow</a:t>
            </a:r>
            <a:r>
              <a:rPr lang="en-US" altLang="ko-KR" sz="3200" dirty="0"/>
              <a:t> </a:t>
            </a:r>
            <a:r>
              <a:rPr lang="ko-KR" altLang="en-US" sz="3200" dirty="0"/>
              <a:t>의 </a:t>
            </a:r>
            <a:r>
              <a:rPr lang="en-US" altLang="ko-KR" sz="3200" dirty="0"/>
              <a:t>Legacy </a:t>
            </a:r>
            <a:r>
              <a:rPr lang="ko-KR" altLang="en-US" sz="3200" dirty="0"/>
              <a:t>를 활용한 </a:t>
            </a:r>
            <a:r>
              <a:rPr lang="en-US" altLang="ko-KR" sz="3200" dirty="0"/>
              <a:t>BigData Scale Deep Learning</a:t>
            </a:r>
            <a:r>
              <a:rPr lang="ko-KR" altLang="en-US" sz="3200" dirty="0"/>
              <a:t>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C97D64-ACDB-438B-942B-FCFD5E3A3178}"/>
              </a:ext>
            </a:extLst>
          </p:cNvPr>
          <p:cNvSpPr txBox="1">
            <a:spLocks/>
          </p:cNvSpPr>
          <p:nvPr/>
        </p:nvSpPr>
        <p:spPr>
          <a:xfrm>
            <a:off x="2423721" y="2055303"/>
            <a:ext cx="7819239" cy="42699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TensorflowOnSpark</a:t>
            </a:r>
            <a:r>
              <a:rPr lang="en-US" altLang="ko-KR" sz="2400" dirty="0"/>
              <a:t> </a:t>
            </a:r>
            <a:r>
              <a:rPr lang="ko-KR" altLang="en-US" sz="2400" dirty="0"/>
              <a:t>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AAA6D-1A3B-4148-BA40-6E7195944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3" t="21813" r="41753" b="49236"/>
          <a:stretch/>
        </p:blipFill>
        <p:spPr>
          <a:xfrm>
            <a:off x="2938978" y="2764825"/>
            <a:ext cx="6926477" cy="3780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744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782E5-8FC4-4C57-B99E-9E75B20022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543C45-8F70-4DE6-AD1D-A6D0533A065B}"/>
              </a:ext>
            </a:extLst>
          </p:cNvPr>
          <p:cNvSpPr txBox="1">
            <a:spLocks/>
          </p:cNvSpPr>
          <p:nvPr/>
        </p:nvSpPr>
        <p:spPr>
          <a:xfrm>
            <a:off x="756670" y="945241"/>
            <a:ext cx="10677524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Tenosrflow</a:t>
            </a:r>
            <a:r>
              <a:rPr lang="en-US" altLang="ko-KR" sz="3200" dirty="0"/>
              <a:t> </a:t>
            </a:r>
            <a:r>
              <a:rPr lang="ko-KR" altLang="en-US" sz="3200" dirty="0"/>
              <a:t>의 </a:t>
            </a:r>
            <a:r>
              <a:rPr lang="en-US" altLang="ko-KR" sz="3200" dirty="0"/>
              <a:t>Legacy </a:t>
            </a:r>
            <a:r>
              <a:rPr lang="ko-KR" altLang="en-US" sz="3200" dirty="0"/>
              <a:t>를 활용한 </a:t>
            </a:r>
            <a:r>
              <a:rPr lang="en-US" altLang="ko-KR" sz="3200" dirty="0"/>
              <a:t>BigData Scale Deep Learning</a:t>
            </a:r>
            <a:r>
              <a:rPr lang="ko-KR" altLang="en-US" sz="3200" dirty="0"/>
              <a:t>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70C98-7690-4FB6-9459-F08347742F42}"/>
              </a:ext>
            </a:extLst>
          </p:cNvPr>
          <p:cNvSpPr txBox="1">
            <a:spLocks/>
          </p:cNvSpPr>
          <p:nvPr/>
        </p:nvSpPr>
        <p:spPr>
          <a:xfrm>
            <a:off x="838200" y="2055303"/>
            <a:ext cx="7819239" cy="436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TensorflowOnSpark</a:t>
            </a:r>
            <a:r>
              <a:rPr lang="en-US" altLang="ko-KR" sz="2400" dirty="0"/>
              <a:t> </a:t>
            </a:r>
            <a:r>
              <a:rPr lang="ko-KR" altLang="en-US" sz="2400" dirty="0"/>
              <a:t>실행 스크립트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2AEFC-A5AD-4E0F-BCB1-9FBCB5EC3BB2}"/>
              </a:ext>
            </a:extLst>
          </p:cNvPr>
          <p:cNvSpPr txBox="1"/>
          <p:nvPr/>
        </p:nvSpPr>
        <p:spPr>
          <a:xfrm>
            <a:off x="998290" y="2600587"/>
            <a:ext cx="58945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 </a:t>
            </a:r>
            <a:r>
              <a:rPr lang="en-US" altLang="ko-KR" sz="1400" dirty="0" err="1"/>
              <a:t>hadoop</a:t>
            </a:r>
            <a:r>
              <a:rPr lang="en-US" altLang="ko-KR" sz="1400" dirty="0"/>
              <a:t> fs -</a:t>
            </a:r>
            <a:r>
              <a:rPr lang="en-US" altLang="ko-KR" sz="1400" dirty="0" err="1"/>
              <a:t>rm</a:t>
            </a:r>
            <a:r>
              <a:rPr lang="en-US" altLang="ko-KR" sz="1400" dirty="0"/>
              <a:t> -r </a:t>
            </a:r>
            <a:r>
              <a:rPr lang="en-US" altLang="ko-KR" sz="1400" dirty="0" err="1"/>
              <a:t>mnist_model</a:t>
            </a:r>
            <a:endParaRPr lang="en-US" altLang="ko-KR" sz="1400" dirty="0"/>
          </a:p>
          <a:p>
            <a:r>
              <a:rPr lang="en-US" altLang="ko-KR" sz="1400" dirty="0"/>
              <a:t>${SPARK_HOME}/bin/spark-submit \</a:t>
            </a:r>
          </a:p>
          <a:p>
            <a:r>
              <a:rPr lang="en-US" altLang="ko-KR" sz="1400" dirty="0"/>
              <a:t>--master yarn \</a:t>
            </a:r>
          </a:p>
          <a:p>
            <a:r>
              <a:rPr lang="en-US" altLang="ko-KR" sz="1400" dirty="0"/>
              <a:t>--deploy-mode cluster \</a:t>
            </a:r>
          </a:p>
          <a:p>
            <a:r>
              <a:rPr lang="en-US" altLang="ko-KR" sz="1400" dirty="0"/>
              <a:t>--queue ${QUEUE}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num</a:t>
            </a:r>
            <a:r>
              <a:rPr lang="en-US" altLang="ko-KR" sz="1400" dirty="0"/>
              <a:t>-executors 13 \</a:t>
            </a:r>
          </a:p>
          <a:p>
            <a:r>
              <a:rPr lang="en-US" altLang="ko-KR" sz="1400" dirty="0"/>
              <a:t>--executor-memory 22G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py</a:t>
            </a:r>
            <a:r>
              <a:rPr lang="en-US" altLang="ko-KR" sz="1400" dirty="0"/>
              <a:t>-files ./mnist/spark/mnist_dist.py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conf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spark.dynamicAllocation.enabled</a:t>
            </a:r>
            <a:r>
              <a:rPr lang="en-US" altLang="ko-KR" sz="1400" dirty="0"/>
              <a:t>=false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conf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spark.yarn.maxAppAttempts</a:t>
            </a:r>
            <a:r>
              <a:rPr lang="en-US" altLang="ko-KR" sz="1400" dirty="0"/>
              <a:t>=1 \</a:t>
            </a:r>
          </a:p>
          <a:p>
            <a:r>
              <a:rPr lang="en-US" altLang="ko-KR" sz="1400" dirty="0"/>
              <a:t>--</a:t>
            </a:r>
            <a:r>
              <a:rPr lang="en-US" altLang="ko-KR" sz="1400" dirty="0" err="1"/>
              <a:t>conf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spark.executorEnv.LD_LIBRARY_PATH</a:t>
            </a:r>
            <a:r>
              <a:rPr lang="en-US" altLang="ko-KR" sz="1400" dirty="0"/>
              <a:t>=$LIB_JVM:$LIB_HDFS \</a:t>
            </a:r>
          </a:p>
          <a:p>
            <a:r>
              <a:rPr lang="en-US" altLang="ko-KR" sz="1400" dirty="0"/>
              <a:t>--jars hdfs:///user/moneymall/tensorflow-hadoop-1.0-SNAPSHOT.jar \</a:t>
            </a:r>
          </a:p>
          <a:p>
            <a:r>
              <a:rPr lang="en-US" altLang="ko-KR" sz="1400" dirty="0"/>
              <a:t>./mnist/spark/mnist_spark.py \</a:t>
            </a:r>
          </a:p>
          <a:p>
            <a:r>
              <a:rPr lang="en-US" altLang="ko-KR" sz="1400" dirty="0"/>
              <a:t>--images </a:t>
            </a:r>
            <a:r>
              <a:rPr lang="en-US" altLang="ko-KR" sz="1400" dirty="0" err="1"/>
              <a:t>mnist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tfr</a:t>
            </a:r>
            <a:r>
              <a:rPr lang="en-US" altLang="ko-KR" sz="1400" dirty="0"/>
              <a:t>/train \</a:t>
            </a:r>
          </a:p>
          <a:p>
            <a:r>
              <a:rPr lang="en-US" altLang="ko-KR" sz="1400" dirty="0"/>
              <a:t>--format </a:t>
            </a:r>
            <a:r>
              <a:rPr lang="en-US" altLang="ko-KR" sz="1400" dirty="0" err="1"/>
              <a:t>tfr</a:t>
            </a:r>
            <a:r>
              <a:rPr lang="en-US" altLang="ko-KR" sz="1400" dirty="0"/>
              <a:t> \</a:t>
            </a:r>
          </a:p>
          <a:p>
            <a:r>
              <a:rPr lang="en-US" altLang="ko-KR" sz="1400" dirty="0"/>
              <a:t>--mode train \</a:t>
            </a:r>
          </a:p>
          <a:p>
            <a:r>
              <a:rPr lang="en-US" altLang="ko-KR" sz="1400" dirty="0"/>
              <a:t>--model </a:t>
            </a:r>
            <a:r>
              <a:rPr lang="en-US" altLang="ko-KR" sz="1400" dirty="0" err="1"/>
              <a:t>mnist_model</a:t>
            </a:r>
            <a:endParaRPr lang="en-US" altLang="ko-KR" sz="1400" dirty="0"/>
          </a:p>
          <a:p>
            <a:r>
              <a:rPr lang="en-US" altLang="ko-KR" sz="1400" dirty="0"/>
              <a:t># to use </a:t>
            </a:r>
            <a:r>
              <a:rPr lang="en-US" altLang="ko-KR" sz="1400" dirty="0" err="1"/>
              <a:t>infiniband</a:t>
            </a:r>
            <a:r>
              <a:rPr lang="en-US" altLang="ko-KR" sz="1400" dirty="0"/>
              <a:t>, add --</a:t>
            </a:r>
            <a:r>
              <a:rPr lang="en-US" altLang="ko-KR" sz="1400" dirty="0" err="1"/>
              <a:t>rdma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6366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782E5-8FC4-4C57-B99E-9E75B20022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SSG.COM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543C45-8F70-4DE6-AD1D-A6D0533A065B}"/>
              </a:ext>
            </a:extLst>
          </p:cNvPr>
          <p:cNvSpPr txBox="1">
            <a:spLocks/>
          </p:cNvSpPr>
          <p:nvPr/>
        </p:nvSpPr>
        <p:spPr>
          <a:xfrm>
            <a:off x="756670" y="945241"/>
            <a:ext cx="10677524" cy="4402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Tenosrflow</a:t>
            </a:r>
            <a:r>
              <a:rPr lang="en-US" altLang="ko-KR" sz="3200" dirty="0"/>
              <a:t> </a:t>
            </a:r>
            <a:r>
              <a:rPr lang="ko-KR" altLang="en-US" sz="3200" dirty="0"/>
              <a:t>의 </a:t>
            </a:r>
            <a:r>
              <a:rPr lang="en-US" altLang="ko-KR" sz="3200" dirty="0"/>
              <a:t>Legacy </a:t>
            </a:r>
            <a:r>
              <a:rPr lang="ko-KR" altLang="en-US" sz="3200" dirty="0"/>
              <a:t>를 활용한 </a:t>
            </a:r>
            <a:r>
              <a:rPr lang="en-US" altLang="ko-KR" sz="3200" dirty="0"/>
              <a:t>BigData Scale Deep Learning</a:t>
            </a:r>
            <a:r>
              <a:rPr lang="ko-KR" altLang="en-US" sz="3200" dirty="0"/>
              <a:t>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EE5EF15-CBE1-45FF-A4EA-A420C25B283A}"/>
              </a:ext>
            </a:extLst>
          </p:cNvPr>
          <p:cNvSpPr txBox="1">
            <a:spLocks/>
          </p:cNvSpPr>
          <p:nvPr/>
        </p:nvSpPr>
        <p:spPr>
          <a:xfrm>
            <a:off x="838200" y="2055303"/>
            <a:ext cx="7819239" cy="42699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TensorflowOnSpark</a:t>
            </a:r>
            <a:r>
              <a:rPr lang="en-US" altLang="ko-KR" sz="2400" dirty="0"/>
              <a:t> </a:t>
            </a:r>
            <a:r>
              <a:rPr lang="ko-KR" altLang="en-US" sz="2400" dirty="0"/>
              <a:t>수행 결과</a:t>
            </a:r>
          </a:p>
        </p:txBody>
      </p:sp>
      <p:pic>
        <p:nvPicPr>
          <p:cNvPr id="10" name="Picture 2" descr="https://1.bp.blogspot.com/-Z9C3RI-00Bw/Waf_fg1gE3I/AAAAAAAAEew/2bmuRXMhXRMyoJj_Uuxl2ERNkeiGUFX7gCEwYBhgL/s640/inference_yarn.png">
            <a:extLst>
              <a:ext uri="{FF2B5EF4-FFF2-40B4-BE49-F238E27FC236}">
                <a16:creationId xmlns:a16="http://schemas.microsoft.com/office/drawing/2014/main" id="{0161CFC5-8F4D-4FCB-ABE7-3120C69B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" y="2797510"/>
            <a:ext cx="8030989" cy="29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4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5507F-6879-401B-887B-45A21DAB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13" y="293215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But, </a:t>
            </a:r>
            <a:r>
              <a:rPr lang="ko-KR" altLang="en-US" dirty="0"/>
              <a:t>모델개발이 다가 아님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69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8EF7A-AC6D-4742-A25D-4FD85BB9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Next…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EB95EE-0CA3-4454-8253-FB2EAF6A5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3" t="23328" r="19191" b="14189"/>
          <a:stretch/>
        </p:blipFill>
        <p:spPr>
          <a:xfrm>
            <a:off x="1930140" y="1602627"/>
            <a:ext cx="9076216" cy="49975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0DDAF0F-0096-4286-8295-F2521D884B43}"/>
              </a:ext>
            </a:extLst>
          </p:cNvPr>
          <p:cNvCxnSpPr>
            <a:cxnSpLocks/>
          </p:cNvCxnSpPr>
          <p:nvPr/>
        </p:nvCxnSpPr>
        <p:spPr>
          <a:xfrm flipV="1">
            <a:off x="5771626" y="985962"/>
            <a:ext cx="3892491" cy="2453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3044CA44-4295-431D-8BB3-03F220555FB0}"/>
              </a:ext>
            </a:extLst>
          </p:cNvPr>
          <p:cNvSpPr/>
          <p:nvPr/>
        </p:nvSpPr>
        <p:spPr>
          <a:xfrm rot="16200000">
            <a:off x="6432957" y="-2006038"/>
            <a:ext cx="520118" cy="721732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12C91-0156-4BB3-BB07-D6DC8812F327}"/>
              </a:ext>
            </a:extLst>
          </p:cNvPr>
          <p:cNvSpPr txBox="1"/>
          <p:nvPr/>
        </p:nvSpPr>
        <p:spPr>
          <a:xfrm>
            <a:off x="9882231" y="365125"/>
            <a:ext cx="192108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en-US" altLang="ko-KR" sz="1600" dirty="0"/>
              <a:t>Pain Point &amp; </a:t>
            </a:r>
            <a:br>
              <a:rPr lang="en-US" altLang="ko-KR" sz="1600" dirty="0"/>
            </a:br>
            <a:r>
              <a:rPr lang="ko-KR" altLang="en-US" sz="1600" dirty="0"/>
              <a:t>해결방법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E56A4-D628-47DB-B151-BCE1A8A62054}"/>
              </a:ext>
            </a:extLst>
          </p:cNvPr>
          <p:cNvSpPr txBox="1"/>
          <p:nvPr/>
        </p:nvSpPr>
        <p:spPr>
          <a:xfrm>
            <a:off x="6096000" y="136935"/>
            <a:ext cx="220630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ko-KR" altLang="en-US" sz="1600" dirty="0"/>
              <a:t>조금 쉽고 간편하고 안전한</a:t>
            </a:r>
            <a:r>
              <a:rPr lang="en-US" altLang="ko-KR" sz="1600" dirty="0"/>
              <a:t>,</a:t>
            </a:r>
            <a:r>
              <a:rPr lang="ko-KR" altLang="en-US" sz="1600" dirty="0"/>
              <a:t> 접근 방법 없나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6E32EA90-CB54-4B4A-942C-1143384B93FF}"/>
              </a:ext>
            </a:extLst>
          </p:cNvPr>
          <p:cNvSpPr/>
          <p:nvPr/>
        </p:nvSpPr>
        <p:spPr>
          <a:xfrm>
            <a:off x="3244792" y="675544"/>
            <a:ext cx="1543575" cy="1497562"/>
          </a:xfrm>
          <a:prstGeom prst="cloudCallout">
            <a:avLst>
              <a:gd name="adj1" fmla="val 147182"/>
              <a:gd name="adj2" fmla="val -32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흔한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최신 스타일</a:t>
            </a:r>
            <a:br>
              <a:rPr lang="en-US" altLang="ko-KR" sz="1200" dirty="0"/>
            </a:br>
            <a:r>
              <a:rPr lang="ko-KR" altLang="en-US" sz="1200" dirty="0"/>
              <a:t>개발 </a:t>
            </a:r>
            <a:r>
              <a:rPr lang="en-US" altLang="ko-KR" sz="1200" dirty="0"/>
              <a:t>Approach</a:t>
            </a:r>
            <a:endParaRPr lang="ko-KR" altLang="en-US" sz="1200" dirty="0"/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F96550F2-0F41-40E9-86BA-CA14333FD167}"/>
              </a:ext>
            </a:extLst>
          </p:cNvPr>
          <p:cNvSpPr/>
          <p:nvPr/>
        </p:nvSpPr>
        <p:spPr>
          <a:xfrm>
            <a:off x="9809163" y="3482637"/>
            <a:ext cx="2178705" cy="1497562"/>
          </a:xfrm>
          <a:prstGeom prst="cloudCallout">
            <a:avLst>
              <a:gd name="adj1" fmla="val 21723"/>
              <a:gd name="adj2" fmla="val -20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Hot</a:t>
            </a:r>
            <a:r>
              <a:rPr lang="ko-KR" altLang="en-US" sz="1200" dirty="0"/>
              <a:t> 하지만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/>
              <a:t>아직 베일에 가려져 있는 영역</a:t>
            </a:r>
            <a:r>
              <a:rPr lang="en-US" altLang="ko-KR" sz="1200" dirty="0"/>
              <a:t>…</a:t>
            </a:r>
          </a:p>
          <a:p>
            <a:pPr algn="ctr"/>
            <a:r>
              <a:rPr lang="ko-KR" altLang="en-US" sz="1200" dirty="0"/>
              <a:t>의외로 국내엔 </a:t>
            </a:r>
            <a:r>
              <a:rPr lang="en-US" altLang="ko-KR" sz="1200" dirty="0"/>
              <a:t>Production </a:t>
            </a:r>
            <a:r>
              <a:rPr lang="ko-KR" altLang="en-US" sz="1200" dirty="0"/>
              <a:t>사례가 많지 않음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0095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1DA8-D831-4187-A7B2-81911D57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92" y="278115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전체 아키텍처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Cloud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Serverless</a:t>
            </a:r>
            <a:br>
              <a:rPr lang="en-US" altLang="ko-KR" dirty="0"/>
            </a:br>
            <a:r>
              <a:rPr lang="en-US" altLang="ko-KR" dirty="0"/>
              <a:t>- DevOps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Serving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Auto</a:t>
            </a:r>
            <a:r>
              <a:rPr lang="ko-KR" altLang="en-US" dirty="0"/>
              <a:t> </a:t>
            </a:r>
            <a:r>
              <a:rPr lang="en-US" altLang="ko-KR" dirty="0"/>
              <a:t>Scale Out</a:t>
            </a:r>
            <a:br>
              <a:rPr lang="en-US" altLang="ko-KR" dirty="0"/>
            </a:br>
            <a:r>
              <a:rPr lang="en-US" altLang="ko-KR" dirty="0"/>
              <a:t>- Deployment, Monitoring, Back Up, Etc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03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8EF7A-AC6D-4742-A25D-4FD85BB9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들어가며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EB95EE-0CA3-4454-8253-FB2EAF6A5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3" t="23328" r="19191" b="14189"/>
          <a:stretch/>
        </p:blipFill>
        <p:spPr>
          <a:xfrm>
            <a:off x="1930140" y="1602627"/>
            <a:ext cx="9076216" cy="49975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0DDAF0F-0096-4286-8295-F2521D884B43}"/>
              </a:ext>
            </a:extLst>
          </p:cNvPr>
          <p:cNvCxnSpPr>
            <a:cxnSpLocks/>
          </p:cNvCxnSpPr>
          <p:nvPr/>
        </p:nvCxnSpPr>
        <p:spPr>
          <a:xfrm flipV="1">
            <a:off x="5771626" y="985962"/>
            <a:ext cx="3892491" cy="2453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3044CA44-4295-431D-8BB3-03F220555FB0}"/>
              </a:ext>
            </a:extLst>
          </p:cNvPr>
          <p:cNvSpPr/>
          <p:nvPr/>
        </p:nvSpPr>
        <p:spPr>
          <a:xfrm rot="16200000">
            <a:off x="6432957" y="-2006038"/>
            <a:ext cx="520118" cy="721732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12C91-0156-4BB3-BB07-D6DC8812F327}"/>
              </a:ext>
            </a:extLst>
          </p:cNvPr>
          <p:cNvSpPr txBox="1"/>
          <p:nvPr/>
        </p:nvSpPr>
        <p:spPr>
          <a:xfrm>
            <a:off x="9882231" y="365125"/>
            <a:ext cx="192108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en-US" altLang="ko-KR" sz="1600" dirty="0"/>
              <a:t>Pain Point &amp; </a:t>
            </a:r>
            <a:br>
              <a:rPr lang="en-US" altLang="ko-KR" sz="1600" dirty="0"/>
            </a:br>
            <a:r>
              <a:rPr lang="ko-KR" altLang="en-US" sz="1600" dirty="0"/>
              <a:t>해결방법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E56A4-D628-47DB-B151-BCE1A8A62054}"/>
              </a:ext>
            </a:extLst>
          </p:cNvPr>
          <p:cNvSpPr txBox="1"/>
          <p:nvPr/>
        </p:nvSpPr>
        <p:spPr>
          <a:xfrm>
            <a:off x="6096000" y="136935"/>
            <a:ext cx="2206306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/>
              <a:t>이 부분의 </a:t>
            </a:r>
            <a:br>
              <a:rPr lang="en-US" altLang="ko-KR" sz="1600" dirty="0"/>
            </a:br>
            <a:r>
              <a:rPr lang="ko-KR" altLang="en-US" sz="1600" dirty="0"/>
              <a:t>조금 쉽고 간편하고 안전한</a:t>
            </a:r>
            <a:r>
              <a:rPr lang="en-US" altLang="ko-KR" sz="1600" dirty="0"/>
              <a:t>,</a:t>
            </a:r>
            <a:r>
              <a:rPr lang="ko-KR" altLang="en-US" sz="1600" dirty="0"/>
              <a:t> 접근 방법 없나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6E32EA90-CB54-4B4A-942C-1143384B93FF}"/>
              </a:ext>
            </a:extLst>
          </p:cNvPr>
          <p:cNvSpPr/>
          <p:nvPr/>
        </p:nvSpPr>
        <p:spPr>
          <a:xfrm>
            <a:off x="3419913" y="348550"/>
            <a:ext cx="1543575" cy="1497562"/>
          </a:xfrm>
          <a:prstGeom prst="cloudCallout">
            <a:avLst>
              <a:gd name="adj1" fmla="val 123269"/>
              <a:gd name="adj2" fmla="val -18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흔한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최신 스타일</a:t>
            </a:r>
            <a:br>
              <a:rPr lang="en-US" altLang="ko-KR" sz="1200" dirty="0"/>
            </a:br>
            <a:r>
              <a:rPr lang="ko-KR" altLang="en-US" sz="1200" dirty="0"/>
              <a:t>개발 </a:t>
            </a:r>
            <a:r>
              <a:rPr lang="en-US" altLang="ko-KR" sz="1200" dirty="0"/>
              <a:t>Approach</a:t>
            </a:r>
            <a:endParaRPr lang="ko-KR" altLang="en-US" sz="1200" dirty="0"/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F96550F2-0F41-40E9-86BA-CA14333FD167}"/>
              </a:ext>
            </a:extLst>
          </p:cNvPr>
          <p:cNvSpPr/>
          <p:nvPr/>
        </p:nvSpPr>
        <p:spPr>
          <a:xfrm>
            <a:off x="9809163" y="3482637"/>
            <a:ext cx="2178705" cy="1497562"/>
          </a:xfrm>
          <a:prstGeom prst="cloudCallout">
            <a:avLst>
              <a:gd name="adj1" fmla="val 21723"/>
              <a:gd name="adj2" fmla="val -20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Hot</a:t>
            </a:r>
            <a:r>
              <a:rPr lang="ko-KR" altLang="en-US" sz="1200" dirty="0"/>
              <a:t> 하지만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/>
              <a:t>아직 베일에 가려져 있는 영역</a:t>
            </a:r>
            <a:r>
              <a:rPr lang="en-US" altLang="ko-KR" sz="1200" dirty="0"/>
              <a:t>…</a:t>
            </a:r>
          </a:p>
          <a:p>
            <a:pPr algn="ctr"/>
            <a:r>
              <a:rPr lang="ko-KR" altLang="en-US" sz="1200" dirty="0"/>
              <a:t>의외로 국내엔 </a:t>
            </a:r>
            <a:r>
              <a:rPr lang="en-US" altLang="ko-KR" sz="1200" dirty="0"/>
              <a:t>Production </a:t>
            </a:r>
            <a:r>
              <a:rPr lang="ko-KR" altLang="en-US" sz="1200" dirty="0"/>
              <a:t>사례가 많지 않음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6962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39543-3190-44C5-96C9-E0891F6A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구현하고자 하는 </a:t>
            </a:r>
            <a:r>
              <a:rPr lang="en-US" altLang="ko-KR" dirty="0"/>
              <a:t>Application Architecture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02C48DC-CABB-41D1-94F1-CD45E40F02EE}"/>
              </a:ext>
            </a:extLst>
          </p:cNvPr>
          <p:cNvSpPr/>
          <p:nvPr/>
        </p:nvSpPr>
        <p:spPr>
          <a:xfrm>
            <a:off x="3296873" y="2265028"/>
            <a:ext cx="1468074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</a:p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9FFC93-22A5-4BF6-83E6-B69C95869FD4}"/>
              </a:ext>
            </a:extLst>
          </p:cNvPr>
          <p:cNvSpPr/>
          <p:nvPr/>
        </p:nvSpPr>
        <p:spPr>
          <a:xfrm>
            <a:off x="2836877" y="4254616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Microservice</a:t>
            </a:r>
          </a:p>
          <a:p>
            <a:pPr algn="ctr"/>
            <a:r>
              <a:rPr lang="en-US" altLang="ko-KR" dirty="0"/>
              <a:t>Restful API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5587A-2C77-4E88-B2EE-11D433CB1AFB}"/>
              </a:ext>
            </a:extLst>
          </p:cNvPr>
          <p:cNvSpPr txBox="1"/>
          <p:nvPr/>
        </p:nvSpPr>
        <p:spPr>
          <a:xfrm>
            <a:off x="4555223" y="2080362"/>
            <a:ext cx="13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App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375FA-16A2-4FB2-887F-AA5137A04B8A}"/>
              </a:ext>
            </a:extLst>
          </p:cNvPr>
          <p:cNvSpPr txBox="1"/>
          <p:nvPr/>
        </p:nvSpPr>
        <p:spPr>
          <a:xfrm>
            <a:off x="4707623" y="3969285"/>
            <a:ext cx="18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Azure Function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930463-0B49-4920-B4F5-23948BE57AD6}"/>
              </a:ext>
            </a:extLst>
          </p:cNvPr>
          <p:cNvSpPr/>
          <p:nvPr/>
        </p:nvSpPr>
        <p:spPr>
          <a:xfrm>
            <a:off x="6906935" y="2564327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Batch</a:t>
            </a:r>
          </a:p>
          <a:p>
            <a:pPr algn="ctr"/>
            <a:r>
              <a:rPr lang="en-US" altLang="ko-KR" dirty="0"/>
              <a:t>&amp;</a:t>
            </a:r>
            <a:br>
              <a:rPr lang="en-US" altLang="ko-KR" dirty="0"/>
            </a:br>
            <a:r>
              <a:rPr lang="en-US" altLang="ko-KR" dirty="0"/>
              <a:t>Scheduler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A0A896-DD86-42EA-AAB7-B537152320E0}"/>
              </a:ext>
            </a:extLst>
          </p:cNvPr>
          <p:cNvSpPr/>
          <p:nvPr/>
        </p:nvSpPr>
        <p:spPr>
          <a:xfrm>
            <a:off x="6906935" y="3743069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 Training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92C695-A627-48B9-B076-8C31C52520D6}"/>
              </a:ext>
            </a:extLst>
          </p:cNvPr>
          <p:cNvSpPr/>
          <p:nvPr/>
        </p:nvSpPr>
        <p:spPr>
          <a:xfrm>
            <a:off x="640360" y="3067685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 Dev. </a:t>
            </a:r>
          </a:p>
          <a:p>
            <a:pPr algn="ctr"/>
            <a:r>
              <a:rPr lang="en-US" altLang="ko-KR" dirty="0"/>
              <a:t>GPU VM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10DFD5-8BC9-472E-938D-56C8F44927E7}"/>
              </a:ext>
            </a:extLst>
          </p:cNvPr>
          <p:cNvSpPr/>
          <p:nvPr/>
        </p:nvSpPr>
        <p:spPr>
          <a:xfrm>
            <a:off x="8745522" y="1027906"/>
            <a:ext cx="2474752" cy="9815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Private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6F6BAB-CA36-47EF-A7BC-D52588923452}"/>
              </a:ext>
            </a:extLst>
          </p:cNvPr>
          <p:cNvSpPr/>
          <p:nvPr/>
        </p:nvSpPr>
        <p:spPr>
          <a:xfrm>
            <a:off x="8879048" y="4745372"/>
            <a:ext cx="2474752" cy="9815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Visual Studio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A1BE4A-5268-411C-8128-5E09D868FAAD}"/>
              </a:ext>
            </a:extLst>
          </p:cNvPr>
          <p:cNvSpPr/>
          <p:nvPr/>
        </p:nvSpPr>
        <p:spPr>
          <a:xfrm>
            <a:off x="5978553" y="5236128"/>
            <a:ext cx="2474752" cy="9815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Jupyter</a:t>
            </a:r>
            <a:endParaRPr lang="en-US" altLang="ko-KR" dirty="0"/>
          </a:p>
          <a:p>
            <a:pPr algn="ctr"/>
            <a:r>
              <a:rPr lang="en-US" altLang="ko-KR" dirty="0"/>
              <a:t>&amp;</a:t>
            </a:r>
          </a:p>
          <a:p>
            <a:pPr algn="ctr"/>
            <a:r>
              <a:rPr lang="en-US" altLang="ko-KR" dirty="0"/>
              <a:t>Zeppelin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D26FB7-9FFB-479F-B587-B92849E03361}"/>
              </a:ext>
            </a:extLst>
          </p:cNvPr>
          <p:cNvSpPr/>
          <p:nvPr/>
        </p:nvSpPr>
        <p:spPr>
          <a:xfrm>
            <a:off x="802545" y="5237637"/>
            <a:ext cx="2474752" cy="98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Lake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B0EF5-317A-4BE6-A026-4EE9D222D543}"/>
              </a:ext>
            </a:extLst>
          </p:cNvPr>
          <p:cNvSpPr txBox="1"/>
          <p:nvPr/>
        </p:nvSpPr>
        <p:spPr>
          <a:xfrm>
            <a:off x="8879048" y="2379661"/>
            <a:ext cx="190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Azure Batch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9E4946-4A5D-4C48-BF2A-1138CDFFF268}"/>
              </a:ext>
            </a:extLst>
          </p:cNvPr>
          <p:cNvSpPr txBox="1"/>
          <p:nvPr/>
        </p:nvSpPr>
        <p:spPr>
          <a:xfrm>
            <a:off x="9164623" y="3558441"/>
            <a:ext cx="234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Azure Batch AI Training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FB2D386-21F0-482F-975C-9294496763A9}"/>
              </a:ext>
            </a:extLst>
          </p:cNvPr>
          <p:cNvSpPr/>
          <p:nvPr/>
        </p:nvSpPr>
        <p:spPr>
          <a:xfrm>
            <a:off x="3422710" y="5662372"/>
            <a:ext cx="2474752" cy="9815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On-premise</a:t>
            </a:r>
          </a:p>
          <a:p>
            <a:pPr algn="ctr"/>
            <a:r>
              <a:rPr lang="en-US" altLang="ko-KR" sz="1400" dirty="0"/>
              <a:t>BigDL / </a:t>
            </a:r>
            <a:r>
              <a:rPr lang="en-US" altLang="ko-KR" sz="1400" dirty="0" err="1"/>
              <a:t>SparkML</a:t>
            </a:r>
            <a:r>
              <a:rPr lang="en-US" altLang="ko-KR" sz="1400" dirty="0"/>
              <a:t> /</a:t>
            </a:r>
          </a:p>
          <a:p>
            <a:pPr algn="ctr"/>
            <a:r>
              <a:rPr lang="en-US" altLang="ko-KR" sz="1400" dirty="0" err="1"/>
              <a:t>tensorflowOnSpark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595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F301D-D230-423F-9F3F-882298D5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 Scale 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037298-31F8-4B3C-92C2-437BC5F9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0" y="1417739"/>
            <a:ext cx="9524732" cy="5159230"/>
          </a:xfrm>
        </p:spPr>
      </p:pic>
    </p:spTree>
    <p:extLst>
      <p:ext uri="{BB962C8B-B14F-4D97-AF65-F5344CB8AC3E}">
        <p14:creationId xmlns:p14="http://schemas.microsoft.com/office/powerpoint/2010/main" val="137052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87260-072C-4856-A8C2-7AF657D2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Batch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57A10D-5763-433C-8D0A-E93671E62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683" y="1408164"/>
            <a:ext cx="9743745" cy="52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3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B74BE-206E-4EFC-AE9B-50C2DB1E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Batch AI Training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5FD8A8-72D4-4F00-B12B-D90FA0773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8C090A-F354-40F1-9426-D80F682F1843}"/>
              </a:ext>
            </a:extLst>
          </p:cNvPr>
          <p:cNvSpPr/>
          <p:nvPr/>
        </p:nvSpPr>
        <p:spPr>
          <a:xfrm>
            <a:off x="838200" y="1388825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https://azure.microsoft.com/ko-kr/services/batch-ai/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31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1DA8-D831-4187-A7B2-81911D57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92" y="2781154"/>
            <a:ext cx="10515600" cy="1325563"/>
          </a:xfrm>
        </p:spPr>
        <p:txBody>
          <a:bodyPr/>
          <a:lstStyle/>
          <a:p>
            <a:r>
              <a:rPr lang="en-US" altLang="ko-KR" dirty="0"/>
              <a:t>1. Deep Learning </a:t>
            </a:r>
            <a:r>
              <a:rPr lang="ko-KR" altLang="en-US" dirty="0"/>
              <a:t>프로젝트 </a:t>
            </a:r>
            <a:r>
              <a:rPr lang="en-US" altLang="ko-KR" dirty="0"/>
              <a:t>Pain Point </a:t>
            </a:r>
            <a:r>
              <a:rPr lang="ko-KR" altLang="en-US" dirty="0"/>
              <a:t>및</a:t>
            </a:r>
            <a:br>
              <a:rPr lang="en-US" altLang="ko-KR" dirty="0"/>
            </a:br>
            <a:r>
              <a:rPr lang="ko-KR" altLang="en-US" dirty="0"/>
              <a:t>그 해결 방법</a:t>
            </a:r>
          </a:p>
        </p:txBody>
      </p:sp>
    </p:spTree>
    <p:extLst>
      <p:ext uri="{BB962C8B-B14F-4D97-AF65-F5344CB8AC3E}">
        <p14:creationId xmlns:p14="http://schemas.microsoft.com/office/powerpoint/2010/main" val="37588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DAD02-1FE4-41AA-93CF-7E06FD86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무엇이 문제 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9340-4157-420C-A90E-38931BC10153}"/>
              </a:ext>
            </a:extLst>
          </p:cNvPr>
          <p:cNvSpPr txBox="1"/>
          <p:nvPr/>
        </p:nvSpPr>
        <p:spPr>
          <a:xfrm>
            <a:off x="3296873" y="2751589"/>
            <a:ext cx="6216243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- </a:t>
            </a:r>
            <a:r>
              <a:rPr lang="ko-KR" altLang="en-US" sz="3200" dirty="0"/>
              <a:t>우리는 논문을 쓰는 것이 아님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7008-2096-400F-8887-13449E9A0232}"/>
              </a:ext>
            </a:extLst>
          </p:cNvPr>
          <p:cNvSpPr txBox="1"/>
          <p:nvPr/>
        </p:nvSpPr>
        <p:spPr>
          <a:xfrm>
            <a:off x="2961315" y="3591886"/>
            <a:ext cx="6837026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- </a:t>
            </a:r>
            <a:r>
              <a:rPr lang="ko-KR" altLang="en-US" sz="3200" dirty="0"/>
              <a:t>우리의 문제는 한두가지가 아님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023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DAD02-1FE4-41AA-93CF-7E06FD86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ChatBot</a:t>
            </a:r>
            <a:r>
              <a:rPr lang="en-US" altLang="ko-KR" dirty="0"/>
              <a:t>(</a:t>
            </a:r>
            <a:r>
              <a:rPr lang="ko-KR" altLang="en-US" sz="2800" dirty="0"/>
              <a:t>엔터프라이즈 급</a:t>
            </a:r>
            <a:r>
              <a:rPr lang="en-US" altLang="ko-KR" sz="2800" dirty="0"/>
              <a:t>.…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br>
              <a:rPr lang="en-US" altLang="ko-KR" dirty="0"/>
            </a:br>
            <a:r>
              <a:rPr lang="ko-KR" altLang="en-US" dirty="0"/>
              <a:t>예로 들어 보자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9340-4157-420C-A90E-38931BC10153}"/>
              </a:ext>
            </a:extLst>
          </p:cNvPr>
          <p:cNvSpPr txBox="1"/>
          <p:nvPr/>
        </p:nvSpPr>
        <p:spPr>
          <a:xfrm>
            <a:off x="412585" y="2105637"/>
            <a:ext cx="568341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1 : Intent</a:t>
            </a:r>
            <a:r>
              <a:rPr lang="ko-KR" altLang="en-US" sz="3200" dirty="0"/>
              <a:t> </a:t>
            </a:r>
            <a:r>
              <a:rPr lang="en-US" altLang="ko-KR" sz="3200" dirty="0"/>
              <a:t>Classifier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97008-2096-400F-8887-13449E9A0232}"/>
              </a:ext>
            </a:extLst>
          </p:cNvPr>
          <p:cNvSpPr txBox="1"/>
          <p:nvPr/>
        </p:nvSpPr>
        <p:spPr>
          <a:xfrm>
            <a:off x="515801" y="2862044"/>
            <a:ext cx="9102053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r>
              <a:rPr lang="ko-KR" altLang="en-US" sz="3200" dirty="0"/>
              <a:t> </a:t>
            </a:r>
            <a:r>
              <a:rPr lang="en-US" altLang="ko-KR" sz="3200" dirty="0"/>
              <a:t>:</a:t>
            </a:r>
            <a:r>
              <a:rPr lang="ko-KR" altLang="en-US" sz="3200" dirty="0"/>
              <a:t> </a:t>
            </a:r>
            <a:r>
              <a:rPr lang="en-US" altLang="ko-KR" sz="3200" dirty="0"/>
              <a:t>Sequential</a:t>
            </a:r>
            <a:r>
              <a:rPr lang="ko-KR" altLang="en-US" sz="3200" dirty="0"/>
              <a:t> </a:t>
            </a:r>
            <a:r>
              <a:rPr lang="en-US" altLang="ko-KR" sz="3200" dirty="0"/>
              <a:t>Dialog</a:t>
            </a:r>
            <a:r>
              <a:rPr lang="ko-KR" altLang="en-US" sz="3200" dirty="0"/>
              <a:t> </a:t>
            </a:r>
            <a:r>
              <a:rPr lang="en-US" altLang="ko-KR" sz="3200" dirty="0"/>
              <a:t>Node</a:t>
            </a:r>
            <a:r>
              <a:rPr lang="ko-KR" altLang="en-US" sz="3200" dirty="0"/>
              <a:t> </a:t>
            </a:r>
            <a:r>
              <a:rPr lang="en-US" altLang="ko-KR" sz="3200" dirty="0"/>
              <a:t>Classifier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FCA8C-6EEF-41EA-B05B-DD2BB94CFD54}"/>
              </a:ext>
            </a:extLst>
          </p:cNvPr>
          <p:cNvSpPr txBox="1"/>
          <p:nvPr/>
        </p:nvSpPr>
        <p:spPr>
          <a:xfrm>
            <a:off x="1442906" y="3643618"/>
            <a:ext cx="7679995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3 : Named Entity Recognition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A0DCC-E858-4D78-99B2-DBB55A120B82}"/>
              </a:ext>
            </a:extLst>
          </p:cNvPr>
          <p:cNvSpPr txBox="1"/>
          <p:nvPr/>
        </p:nvSpPr>
        <p:spPr>
          <a:xfrm>
            <a:off x="964735" y="5170792"/>
            <a:ext cx="767999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5 : Wide </a:t>
            </a:r>
            <a:r>
              <a:rPr lang="en-US" altLang="ko-KR" sz="3200" dirty="0" err="1"/>
              <a:t>Mdoel</a:t>
            </a:r>
            <a:r>
              <a:rPr lang="ko-KR" altLang="en-US" sz="3200" dirty="0"/>
              <a:t> </a:t>
            </a:r>
            <a:r>
              <a:rPr lang="en-US" altLang="ko-KR" sz="3200" dirty="0"/>
              <a:t>Classifier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86A2F-A113-40F1-999B-6A1DBED2657B}"/>
              </a:ext>
            </a:extLst>
          </p:cNvPr>
          <p:cNvSpPr txBox="1"/>
          <p:nvPr/>
        </p:nvSpPr>
        <p:spPr>
          <a:xfrm>
            <a:off x="1073790" y="5942956"/>
            <a:ext cx="767999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6 : Generative Model</a:t>
            </a:r>
            <a:endParaRPr lang="ko-KR" altLang="en-US" sz="32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0C312E-2502-48B5-99C3-24A21A97D030}"/>
              </a:ext>
            </a:extLst>
          </p:cNvPr>
          <p:cNvSpPr/>
          <p:nvPr/>
        </p:nvSpPr>
        <p:spPr>
          <a:xfrm>
            <a:off x="9974509" y="1582245"/>
            <a:ext cx="2046913" cy="888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</a:t>
            </a:r>
          </a:p>
          <a:p>
            <a:pPr algn="ctr"/>
            <a:r>
              <a:rPr lang="en-US" altLang="ko-KR" dirty="0"/>
              <a:t>Representation</a:t>
            </a:r>
          </a:p>
          <a:p>
            <a:pPr algn="ctr"/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0E0029-3EBD-4FF2-A258-2205505E209A}"/>
              </a:ext>
            </a:extLst>
          </p:cNvPr>
          <p:cNvSpPr/>
          <p:nvPr/>
        </p:nvSpPr>
        <p:spPr>
          <a:xfrm>
            <a:off x="9974509" y="1132514"/>
            <a:ext cx="2046913" cy="38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Pre-Processing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1BA5062-37C8-43C0-9A3A-9FB32860B89C}"/>
              </a:ext>
            </a:extLst>
          </p:cNvPr>
          <p:cNvSpPr/>
          <p:nvPr/>
        </p:nvSpPr>
        <p:spPr>
          <a:xfrm>
            <a:off x="9974509" y="2560720"/>
            <a:ext cx="2046913" cy="4173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Entity Dictionary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0627F80-9FE2-4F81-9332-0802DB92DAB8}"/>
              </a:ext>
            </a:extLst>
          </p:cNvPr>
          <p:cNvSpPr/>
          <p:nvPr/>
        </p:nvSpPr>
        <p:spPr>
          <a:xfrm>
            <a:off x="9974507" y="3064024"/>
            <a:ext cx="2046913" cy="4173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Item2Vec</a:t>
            </a:r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43F871E-8A66-4E27-AB8E-E2DB37A50CCB}"/>
              </a:ext>
            </a:extLst>
          </p:cNvPr>
          <p:cNvSpPr/>
          <p:nvPr/>
        </p:nvSpPr>
        <p:spPr>
          <a:xfrm>
            <a:off x="9638699" y="1296406"/>
            <a:ext cx="255988" cy="2014361"/>
          </a:xfrm>
          <a:prstGeom prst="leftBrace">
            <a:avLst>
              <a:gd name="adj1" fmla="val 8333"/>
              <a:gd name="adj2" fmla="val 225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74C2889-D174-40CF-8D2C-29E0EAB6C5E9}"/>
              </a:ext>
            </a:extLst>
          </p:cNvPr>
          <p:cNvCxnSpPr>
            <a:stCxn id="12" idx="1"/>
            <a:endCxn id="4" idx="0"/>
          </p:cNvCxnSpPr>
          <p:nvPr/>
        </p:nvCxnSpPr>
        <p:spPr>
          <a:xfrm rot="10800000" flipV="1">
            <a:off x="3254293" y="1749919"/>
            <a:ext cx="6384406" cy="3557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6BC8C-BF19-4CE4-ADA5-95063416010A}"/>
              </a:ext>
            </a:extLst>
          </p:cNvPr>
          <p:cNvSpPr/>
          <p:nvPr/>
        </p:nvSpPr>
        <p:spPr>
          <a:xfrm>
            <a:off x="9974509" y="4381709"/>
            <a:ext cx="2046913" cy="418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Graph DB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0F413B-9AF9-4D9C-A90F-2043BD33959E}"/>
              </a:ext>
            </a:extLst>
          </p:cNvPr>
          <p:cNvSpPr/>
          <p:nvPr/>
        </p:nvSpPr>
        <p:spPr>
          <a:xfrm>
            <a:off x="9974509" y="3931978"/>
            <a:ext cx="2046913" cy="38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Serving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251523-5428-4271-BC8F-C8BDEE461AD6}"/>
              </a:ext>
            </a:extLst>
          </p:cNvPr>
          <p:cNvSpPr/>
          <p:nvPr/>
        </p:nvSpPr>
        <p:spPr>
          <a:xfrm>
            <a:off x="9974507" y="4894364"/>
            <a:ext cx="2046913" cy="4173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  <a:r>
              <a:rPr lang="ko-KR" altLang="en-US" dirty="0"/>
              <a:t> </a:t>
            </a:r>
            <a:r>
              <a:rPr lang="en-US" altLang="ko-KR" dirty="0"/>
              <a:t>&amp; NoSQL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F8D5D9-6DF3-4F6D-B12F-A5E3513EF9A5}"/>
              </a:ext>
            </a:extLst>
          </p:cNvPr>
          <p:cNvSpPr/>
          <p:nvPr/>
        </p:nvSpPr>
        <p:spPr>
          <a:xfrm>
            <a:off x="9974507" y="5409714"/>
            <a:ext cx="2046913" cy="6219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Deep Learning Serving</a:t>
            </a:r>
            <a:endParaRPr lang="ko-KR" altLang="en-US" dirty="0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A1C07A92-CC35-4C4F-AB6C-FFCA3886D3E6}"/>
              </a:ext>
            </a:extLst>
          </p:cNvPr>
          <p:cNvSpPr/>
          <p:nvPr/>
        </p:nvSpPr>
        <p:spPr>
          <a:xfrm>
            <a:off x="9638699" y="4135773"/>
            <a:ext cx="255988" cy="2449586"/>
          </a:xfrm>
          <a:prstGeom prst="leftBrace">
            <a:avLst>
              <a:gd name="adj1" fmla="val 0"/>
              <a:gd name="adj2" fmla="val 829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AC1487E-36D0-4C25-A8B4-00D861CCA106}"/>
              </a:ext>
            </a:extLst>
          </p:cNvPr>
          <p:cNvSpPr/>
          <p:nvPr/>
        </p:nvSpPr>
        <p:spPr>
          <a:xfrm>
            <a:off x="9974506" y="6128048"/>
            <a:ext cx="2046913" cy="5966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inference</a:t>
            </a:r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82D36DC-E82C-4621-A222-EBC73821BFE1}"/>
              </a:ext>
            </a:extLst>
          </p:cNvPr>
          <p:cNvCxnSpPr>
            <a:stCxn id="8" idx="2"/>
            <a:endCxn id="19" idx="1"/>
          </p:cNvCxnSpPr>
          <p:nvPr/>
        </p:nvCxnSpPr>
        <p:spPr>
          <a:xfrm rot="5400000" flipH="1" flipV="1">
            <a:off x="7096083" y="3985115"/>
            <a:ext cx="360320" cy="4724911"/>
          </a:xfrm>
          <a:prstGeom prst="bentConnector4">
            <a:avLst>
              <a:gd name="adj1" fmla="val -63444"/>
              <a:gd name="adj2" fmla="val 90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571EE7-270E-47C4-909D-10DC1B379610}"/>
              </a:ext>
            </a:extLst>
          </p:cNvPr>
          <p:cNvSpPr txBox="1"/>
          <p:nvPr/>
        </p:nvSpPr>
        <p:spPr>
          <a:xfrm>
            <a:off x="1159080" y="4367771"/>
            <a:ext cx="767999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Depth 4 : Rule Base Dialog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0354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831A09-83E2-4375-8C3F-59693151A607}"/>
              </a:ext>
            </a:extLst>
          </p:cNvPr>
          <p:cNvSpPr txBox="1"/>
          <p:nvPr/>
        </p:nvSpPr>
        <p:spPr>
          <a:xfrm>
            <a:off x="3296873" y="2751589"/>
            <a:ext cx="6216243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논문으로 치면</a:t>
            </a:r>
            <a:r>
              <a:rPr lang="en-US" altLang="ko-KR" sz="3200" dirty="0"/>
              <a:t>, 10</a:t>
            </a:r>
            <a:r>
              <a:rPr lang="ko-KR" altLang="en-US" sz="3200" dirty="0"/>
              <a:t>개 이상의 주제영역이 결합한 복합 문제임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438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1741</Words>
  <Application>Microsoft Office PowerPoint</Application>
  <PresentationFormat>와이드스크린</PresentationFormat>
  <Paragraphs>267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Arial Unicode MS</vt:lpstr>
      <vt:lpstr>Roboto Mono</vt:lpstr>
      <vt:lpstr>맑은 고딕</vt:lpstr>
      <vt:lpstr>Arial</vt:lpstr>
      <vt:lpstr>Office 테마</vt:lpstr>
      <vt:lpstr>Azure Batch AI </vt:lpstr>
      <vt:lpstr>사전 준비</vt:lpstr>
      <vt:lpstr>PowerPoint 프레젠테이션</vt:lpstr>
      <vt:lpstr>Data Science 에 적합한 개발 방법론</vt:lpstr>
      <vt:lpstr>들어가며</vt:lpstr>
      <vt:lpstr>1. Deep Learning 프로젝트 Pain Point 및 그 해결 방법</vt:lpstr>
      <vt:lpstr>무엇이 문제 인가?</vt:lpstr>
      <vt:lpstr>ChatBot(엔터프라이즈 급.…)을  예로 들어 보자…</vt:lpstr>
      <vt:lpstr>PowerPoint 프레젠테이션</vt:lpstr>
      <vt:lpstr>10여개 중 1개 – Depth 1  (Intent Classifier 정확도) 예시</vt:lpstr>
      <vt:lpstr>그럼 어떻게 접근해야 하는가?</vt:lpstr>
      <vt:lpstr>PowerPoint 프레젠테이션</vt:lpstr>
      <vt:lpstr>PowerPoint 프레젠테이션</vt:lpstr>
      <vt:lpstr>PowerPoint 프레젠테이션</vt:lpstr>
      <vt:lpstr>Deep Learning 은 고행인가?</vt:lpstr>
      <vt:lpstr>PowerPoint 프레젠테이션</vt:lpstr>
      <vt:lpstr>속도에 대한 해결 방법(용량 문제는 일단 보류)</vt:lpstr>
      <vt:lpstr>가끔 문제를 해결하기 위한 도구가, 문제를 더 복잡하게 만든다.</vt:lpstr>
      <vt:lpstr>PowerPoint 프레젠테이션</vt:lpstr>
      <vt:lpstr>성능을 쥐어 짜듯 끌어 올리기.</vt:lpstr>
      <vt:lpstr>Multi Host Programming</vt:lpstr>
      <vt:lpstr>Multi GPU &amp; Single Host example</vt:lpstr>
      <vt:lpstr>Multi Host example</vt:lpstr>
      <vt:lpstr>PowerPoint 프레젠테이션</vt:lpstr>
      <vt:lpstr>타사 극복 사례</vt:lpstr>
      <vt:lpstr>SKT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But, 모델개발이 다가 아님.</vt:lpstr>
      <vt:lpstr>Next…</vt:lpstr>
      <vt:lpstr>전체 아키텍처   - Cloud  - Serverless - DevOps - AI Serving - Auto Scale Out - Deployment, Monitoring, Back Up, Etc …</vt:lpstr>
      <vt:lpstr>구현하고자 하는 Application Architecture</vt:lpstr>
      <vt:lpstr>Auto Scale Out</vt:lpstr>
      <vt:lpstr>Azure Batch</vt:lpstr>
      <vt:lpstr>Azure Batch AI 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김훈동</dc:creator>
  <cp:lastModifiedBy>김훈동</cp:lastModifiedBy>
  <cp:revision>52</cp:revision>
  <dcterms:created xsi:type="dcterms:W3CDTF">2017-10-05T03:45:10Z</dcterms:created>
  <dcterms:modified xsi:type="dcterms:W3CDTF">2018-01-27T06:07:35Z</dcterms:modified>
</cp:coreProperties>
</file>